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2" r:id="rId7"/>
    <p:sldId id="284" r:id="rId8"/>
    <p:sldId id="285" r:id="rId9"/>
    <p:sldId id="271" r:id="rId10"/>
    <p:sldId id="262" r:id="rId11"/>
    <p:sldId id="263" r:id="rId12"/>
    <p:sldId id="264" r:id="rId13"/>
    <p:sldId id="265" r:id="rId14"/>
    <p:sldId id="266" r:id="rId15"/>
    <p:sldId id="267" r:id="rId16"/>
    <p:sldId id="268" r:id="rId17"/>
    <p:sldId id="269" r:id="rId18"/>
    <p:sldId id="270" r:id="rId19"/>
    <p:sldId id="273" r:id="rId20"/>
    <p:sldId id="274" r:id="rId21"/>
    <p:sldId id="275" r:id="rId22"/>
    <p:sldId id="287" r:id="rId23"/>
    <p:sldId id="288" r:id="rId24"/>
    <p:sldId id="276" r:id="rId25"/>
    <p:sldId id="282" r:id="rId26"/>
    <p:sldId id="277" r:id="rId27"/>
    <p:sldId id="278" r:id="rId28"/>
    <p:sldId id="280" r:id="rId29"/>
    <p:sldId id="281" r:id="rId30"/>
    <p:sldId id="261" r:id="rId31"/>
    <p:sldId id="279" r:id="rId32"/>
    <p:sldId id="283" r:id="rId33"/>
    <p:sldId id="292" r:id="rId34"/>
    <p:sldId id="289" r:id="rId35"/>
    <p:sldId id="290" r:id="rId36"/>
    <p:sldId id="294" r:id="rId37"/>
    <p:sldId id="293" r:id="rId38"/>
    <p:sldId id="291"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2" r:id="rId65"/>
    <p:sldId id="323" r:id="rId66"/>
    <p:sldId id="324" r:id="rId67"/>
    <p:sldId id="320" r:id="rId68"/>
    <p:sldId id="321" r:id="rId69"/>
    <p:sldId id="325" r:id="rId70"/>
    <p:sldId id="326" r:id="rId71"/>
    <p:sldId id="327" r:id="rId72"/>
    <p:sldId id="328" r:id="rId73"/>
    <p:sldId id="329" r:id="rId74"/>
    <p:sldId id="330" r:id="rId75"/>
    <p:sldId id="332" r:id="rId76"/>
    <p:sldId id="331"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6" r:id="rId100"/>
    <p:sldId id="355"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84" r:id="rId124"/>
    <p:sldId id="379" r:id="rId125"/>
    <p:sldId id="380" r:id="rId126"/>
    <p:sldId id="383" r:id="rId127"/>
    <p:sldId id="381" r:id="rId128"/>
    <p:sldId id="382" r:id="rId129"/>
    <p:sldId id="386" r:id="rId130"/>
    <p:sldId id="38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7885E-F561-487F-8834-6A01CA57332E}" v="25" dt="2022-10-17T21:58:17.141"/>
    <p1510:client id="{0E402E35-F469-4257-BE2B-4FF14AA0A41D}" v="125" dt="2022-10-19T03:20:13.497"/>
    <p1510:client id="{0FA710A2-F5AD-406C-893B-CDDB002E50F9}" v="280" dt="2022-10-17T23:36:01.402"/>
    <p1510:client id="{2C08571B-51AC-4946-9964-3E76FC07311C}" v="127" dt="2022-10-19T02:39:43.413"/>
    <p1510:client id="{31B3B1F4-97AA-44A0-8F14-EFF3056FE73D}" v="24" dt="2022-10-17T21:43:15.620"/>
    <p1510:client id="{E6E9DEBE-DE98-4564-9E99-3C72ECD3C0AB}" v="412" dt="2022-10-21T03:56:03.441"/>
    <p1510:client id="{ED0BC9EC-1BF8-49D2-968C-7EFD4D3D7551}" v="87" dt="2022-10-19T03:43:06.048"/>
    <p1510:client id="{FC7038C2-90D9-4E38-B409-191DD363AD0C}" v="294" dt="2022-10-20T04:02:30.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w3schools.com/java/java_interface.as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w3schools.com/java/java_interface.asp" TargetMode="External"/><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112.xml.rels><?xml version="1.0" encoding="UTF-8" standalone="yes"?>
<Relationships xmlns="http://schemas.openxmlformats.org/package/2006/relationships"><Relationship Id="rId3" Type="http://schemas.openxmlformats.org/officeDocument/2006/relationships/hyperlink" Target="https://www.w3schools.com/java/java_abstract.asp"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thoughtco.com/variable-2034325" TargetMode="External"/><Relationship Id="rId2" Type="http://schemas.openxmlformats.org/officeDocument/2006/relationships/hyperlink" Target="https://www.thoughtco.com/object-2034254" TargetMode="Externa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www.thoughtco.com/what-is-java-2034117"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javatpoint.com/simple-program-of-jav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javatpoint.com/static-keyword-in-jav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javatpoint.com/interface-in-java" TargetMode="External"/><Relationship Id="rId2" Type="http://schemas.openxmlformats.org/officeDocument/2006/relationships/hyperlink" Target="https://www.javatpoint.com/object-and-class-in-java" TargetMode="Externa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s://www.javatpoint.com/array-in-java"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javatpoint.com/java-tutoria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199" y="291090"/>
            <a:ext cx="10515599" cy="932688"/>
          </a:xfrm>
        </p:spPr>
        <p:txBody>
          <a:bodyPr>
            <a:normAutofit/>
          </a:bodyPr>
          <a:lstStyle/>
          <a:p>
            <a:pPr algn="l"/>
            <a:r>
              <a:rPr lang="en-US" sz="5400" b="1">
                <a:cs typeface="Calibri Light"/>
              </a:rPr>
              <a:t>Java</a:t>
            </a:r>
          </a:p>
        </p:txBody>
      </p:sp>
      <p:pic>
        <p:nvPicPr>
          <p:cNvPr id="4" name="Picture 4" descr="Logo&#10;&#10;Description automatically generated">
            <a:extLst>
              <a:ext uri="{FF2B5EF4-FFF2-40B4-BE49-F238E27FC236}">
                <a16:creationId xmlns:a16="http://schemas.microsoft.com/office/drawing/2014/main" id="{0467F85B-2817-D653-33BA-E2D1787064E8}"/>
              </a:ext>
            </a:extLst>
          </p:cNvPr>
          <p:cNvPicPr>
            <a:picLocks noChangeAspect="1"/>
          </p:cNvPicPr>
          <p:nvPr/>
        </p:nvPicPr>
        <p:blipFill>
          <a:blip r:embed="rId2"/>
          <a:stretch>
            <a:fillRect/>
          </a:stretch>
        </p:blipFill>
        <p:spPr>
          <a:xfrm>
            <a:off x="2148669" y="1863801"/>
            <a:ext cx="7894660" cy="444074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333962-C585-2101-AEBF-18AB401C0C32}"/>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Java Concept and Features</a:t>
            </a:r>
          </a:p>
        </p:txBody>
      </p:sp>
    </p:spTree>
    <p:extLst>
      <p:ext uri="{BB962C8B-B14F-4D97-AF65-F5344CB8AC3E}">
        <p14:creationId xmlns:p14="http://schemas.microsoft.com/office/powerpoint/2010/main" val="39999201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76882-D652-1F1D-DB33-9175507A79DC}"/>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Import a Package</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EE7886B8-C174-8321-823B-4827588F78C3}"/>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There are many packages to choose from. In the previous example, we used the </a:t>
            </a:r>
            <a:r>
              <a:rPr lang="en-US" sz="2000">
                <a:latin typeface="Consolas"/>
              </a:rPr>
              <a:t>Scanner</a:t>
            </a:r>
            <a:r>
              <a:rPr lang="en-US" sz="2000">
                <a:ea typeface="+mn-lt"/>
                <a:cs typeface="+mn-lt"/>
              </a:rPr>
              <a:t> class from the </a:t>
            </a:r>
            <a:r>
              <a:rPr lang="en-US" sz="2000">
                <a:latin typeface="Consolas"/>
              </a:rPr>
              <a:t>java.util</a:t>
            </a:r>
            <a:r>
              <a:rPr lang="en-US" sz="2000">
                <a:ea typeface="+mn-lt"/>
                <a:cs typeface="+mn-lt"/>
              </a:rPr>
              <a:t> package. This package also contains date and time facilities, random-number generator and other utility classes.</a:t>
            </a:r>
            <a:endParaRPr lang="en-US" sz="2000">
              <a:cs typeface="Calibri" panose="020F0502020204030204"/>
            </a:endParaRPr>
          </a:p>
          <a:p>
            <a:r>
              <a:rPr lang="en-US" sz="2000">
                <a:ea typeface="+mn-lt"/>
                <a:cs typeface="+mn-lt"/>
              </a:rPr>
              <a:t>To import a whole package, end the sentence with an asterisk sign (</a:t>
            </a:r>
            <a:r>
              <a:rPr lang="en-US" sz="2000">
                <a:latin typeface="Consolas"/>
              </a:rPr>
              <a:t>*</a:t>
            </a:r>
            <a:r>
              <a:rPr lang="en-US" sz="2000">
                <a:ea typeface="+mn-lt"/>
                <a:cs typeface="+mn-lt"/>
              </a:rPr>
              <a:t>). The following example will import ALL the classes in the </a:t>
            </a:r>
            <a:r>
              <a:rPr lang="en-US" sz="2000">
                <a:latin typeface="Consolas"/>
              </a:rPr>
              <a:t>java.util</a:t>
            </a:r>
            <a:r>
              <a:rPr lang="en-US" sz="2000">
                <a:ea typeface="+mn-lt"/>
                <a:cs typeface="+mn-lt"/>
              </a:rPr>
              <a:t> package</a:t>
            </a:r>
            <a:endParaRPr lang="en-US" sz="2000"/>
          </a:p>
          <a:p>
            <a:endParaRPr lang="en-US" sz="2000">
              <a:latin typeface="Calibri"/>
              <a:cs typeface="Calibri"/>
            </a:endParaRPr>
          </a:p>
          <a:p>
            <a:r>
              <a:rPr lang="en-US" sz="2000">
                <a:latin typeface="Consolas"/>
                <a:cs typeface="Calibri"/>
              </a:rPr>
              <a:t>import java.util.*;</a:t>
            </a:r>
            <a:endParaRPr lang="en-US" sz="2000">
              <a:cs typeface="Calibri"/>
            </a:endParaRPr>
          </a:p>
        </p:txBody>
      </p:sp>
    </p:spTree>
    <p:extLst>
      <p:ext uri="{BB962C8B-B14F-4D97-AF65-F5344CB8AC3E}">
        <p14:creationId xmlns:p14="http://schemas.microsoft.com/office/powerpoint/2010/main" val="38080246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4">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4A723-103F-805B-CFB6-6EB99D990369}"/>
              </a:ext>
            </a:extLst>
          </p:cNvPr>
          <p:cNvSpPr>
            <a:spLocks noGrp="1"/>
          </p:cNvSpPr>
          <p:nvPr>
            <p:ph type="title"/>
          </p:nvPr>
        </p:nvSpPr>
        <p:spPr>
          <a:xfrm>
            <a:off x="1136398" y="502021"/>
            <a:ext cx="5427525" cy="1667997"/>
          </a:xfrm>
        </p:spPr>
        <p:txBody>
          <a:bodyPr vert="horz" lIns="91440" tIns="45720" rIns="91440" bIns="45720" rtlCol="0" anchor="b">
            <a:normAutofit/>
          </a:bodyPr>
          <a:lstStyle/>
          <a:p>
            <a:r>
              <a:rPr lang="en-US" sz="4000" b="1"/>
              <a:t>Inheritance (Subclass and Superclass)</a:t>
            </a:r>
          </a:p>
        </p:txBody>
      </p:sp>
      <p:sp>
        <p:nvSpPr>
          <p:cNvPr id="4" name="TextBox 3">
            <a:extLst>
              <a:ext uri="{FF2B5EF4-FFF2-40B4-BE49-F238E27FC236}">
                <a16:creationId xmlns:a16="http://schemas.microsoft.com/office/drawing/2014/main" id="{E3CE7559-29F4-12B9-9B9B-AE866477D53E}"/>
              </a:ext>
            </a:extLst>
          </p:cNvPr>
          <p:cNvSpPr txBox="1"/>
          <p:nvPr/>
        </p:nvSpPr>
        <p:spPr>
          <a:xfrm>
            <a:off x="1136398" y="2405467"/>
            <a:ext cx="5427526" cy="3535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In Java, it is possible to inherit attributes and methods from one class to another. We group the "inheritance concept" into two categories:</a:t>
            </a:r>
          </a:p>
          <a:p>
            <a:pPr lvl="1" indent="-228600">
              <a:lnSpc>
                <a:spcPct val="90000"/>
              </a:lnSpc>
              <a:spcAft>
                <a:spcPts val="600"/>
              </a:spcAft>
              <a:buFont typeface="Arial" panose="020B0604020202020204" pitchFamily="34" charset="0"/>
              <a:buChar char="•"/>
            </a:pPr>
            <a:r>
              <a:rPr lang="en-US" sz="2200" b="1" dirty="0"/>
              <a:t>subclass</a:t>
            </a:r>
            <a:r>
              <a:rPr lang="en-US" sz="2200" dirty="0"/>
              <a:t> </a:t>
            </a:r>
            <a:r>
              <a:rPr lang="en-US" sz="2000" dirty="0"/>
              <a:t>(child) - the class that inherits from another class</a:t>
            </a:r>
            <a:endParaRPr lang="en-US" sz="2000" dirty="0">
              <a:cs typeface="Calibri"/>
            </a:endParaRPr>
          </a:p>
          <a:p>
            <a:pPr lvl="1" indent="-228600">
              <a:lnSpc>
                <a:spcPct val="90000"/>
              </a:lnSpc>
              <a:spcAft>
                <a:spcPts val="600"/>
              </a:spcAft>
              <a:buFont typeface="Arial" panose="020B0604020202020204" pitchFamily="34" charset="0"/>
              <a:buChar char="•"/>
            </a:pPr>
            <a:r>
              <a:rPr lang="en-US" sz="2200" b="1" dirty="0"/>
              <a:t>superclass</a:t>
            </a:r>
            <a:r>
              <a:rPr lang="en-US" sz="2200" dirty="0"/>
              <a:t> </a:t>
            </a:r>
            <a:r>
              <a:rPr lang="en-US" sz="2000" dirty="0"/>
              <a:t>(parent) - the class being inherited from</a:t>
            </a:r>
            <a:endParaRPr lang="en-US" sz="2000" dirty="0">
              <a:cs typeface="Calibri" panose="020F0502020204030204"/>
            </a:endParaRPr>
          </a:p>
          <a:p>
            <a:pPr indent="-228600">
              <a:lnSpc>
                <a:spcPct val="90000"/>
              </a:lnSpc>
              <a:spcAft>
                <a:spcPts val="600"/>
              </a:spcAft>
              <a:buFont typeface="Arial" panose="020B0604020202020204" pitchFamily="34" charset="0"/>
              <a:buChar char="•"/>
            </a:pPr>
            <a:r>
              <a:rPr lang="en-US" sz="2000" dirty="0"/>
              <a:t>To inherit from a class, use the extends keyword.</a:t>
            </a:r>
          </a:p>
          <a:p>
            <a:pPr indent="-228600">
              <a:lnSpc>
                <a:spcPct val="90000"/>
              </a:lnSpc>
              <a:spcAft>
                <a:spcPts val="600"/>
              </a:spcAft>
              <a:buFont typeface="Arial" panose="020B0604020202020204" pitchFamily="34" charset="0"/>
              <a:buChar char="•"/>
            </a:pPr>
            <a:r>
              <a:rPr lang="en-US" sz="2000" dirty="0"/>
              <a:t>In the example below, the Car class (subclass) inherits the attributes and methods from the Vehicle class (superclass):</a:t>
            </a:r>
          </a:p>
        </p:txBody>
      </p:sp>
      <p:pic>
        <p:nvPicPr>
          <p:cNvPr id="5" name="Picture 4" descr="A digital balance scale using circles">
            <a:extLst>
              <a:ext uri="{FF2B5EF4-FFF2-40B4-BE49-F238E27FC236}">
                <a16:creationId xmlns:a16="http://schemas.microsoft.com/office/drawing/2014/main" id="{C4E93D02-D3DB-4DAA-F643-49BC512F8FB0}"/>
              </a:ext>
            </a:extLst>
          </p:cNvPr>
          <p:cNvPicPr>
            <a:picLocks noChangeAspect="1"/>
          </p:cNvPicPr>
          <p:nvPr/>
        </p:nvPicPr>
        <p:blipFill rotWithShape="1">
          <a:blip r:embed="rId2"/>
          <a:srcRect l="21235" r="18264" b="-2"/>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42" name="Rectangle 3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413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1DE90-8AFE-D62B-7C24-17401884E4FA}"/>
              </a:ext>
            </a:extLst>
          </p:cNvPr>
          <p:cNvSpPr>
            <a:spLocks noGrp="1"/>
          </p:cNvSpPr>
          <p:nvPr>
            <p:ph type="title"/>
          </p:nvPr>
        </p:nvSpPr>
        <p:spPr>
          <a:xfrm>
            <a:off x="1136396" y="457201"/>
            <a:ext cx="5814240" cy="1556870"/>
          </a:xfrm>
        </p:spPr>
        <p:txBody>
          <a:bodyPr vert="horz" lIns="91440" tIns="45720" rIns="91440" bIns="45720" rtlCol="0" anchor="b">
            <a:normAutofit/>
          </a:bodyPr>
          <a:lstStyle/>
          <a:p>
            <a:r>
              <a:rPr lang="en-US" sz="4000"/>
              <a:t>The final Keyword</a:t>
            </a:r>
          </a:p>
        </p:txBody>
      </p:sp>
      <p:sp>
        <p:nvSpPr>
          <p:cNvPr id="4" name="TextBox 3">
            <a:extLst>
              <a:ext uri="{FF2B5EF4-FFF2-40B4-BE49-F238E27FC236}">
                <a16:creationId xmlns:a16="http://schemas.microsoft.com/office/drawing/2014/main" id="{97795105-EDFF-1902-5E1C-F5CCF68E1F25}"/>
              </a:ext>
            </a:extLst>
          </p:cNvPr>
          <p:cNvSpPr txBox="1"/>
          <p:nvPr/>
        </p:nvSpPr>
        <p:spPr>
          <a:xfrm>
            <a:off x="1136396" y="2277036"/>
            <a:ext cx="5814239" cy="34611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If you try to access a final class, Java will generate an error:</a:t>
            </a:r>
          </a:p>
        </p:txBody>
      </p:sp>
      <p:pic>
        <p:nvPicPr>
          <p:cNvPr id="8" name="Picture 9">
            <a:extLst>
              <a:ext uri="{FF2B5EF4-FFF2-40B4-BE49-F238E27FC236}">
                <a16:creationId xmlns:a16="http://schemas.microsoft.com/office/drawing/2014/main" id="{A25F2847-22A5-AD44-ADEF-806E9B00AD66}"/>
              </a:ext>
            </a:extLst>
          </p:cNvPr>
          <p:cNvPicPr>
            <a:picLocks noChangeAspect="1"/>
          </p:cNvPicPr>
          <p:nvPr/>
        </p:nvPicPr>
        <p:blipFill>
          <a:blip r:embed="rId2"/>
          <a:stretch>
            <a:fillRect/>
          </a:stretch>
        </p:blipFill>
        <p:spPr>
          <a:xfrm>
            <a:off x="631267" y="4557950"/>
            <a:ext cx="5927431" cy="1241421"/>
          </a:xfrm>
          <a:prstGeom prst="rect">
            <a:avLst/>
          </a:prstGeom>
        </p:spPr>
      </p:pic>
      <p:pic>
        <p:nvPicPr>
          <p:cNvPr id="7" name="Picture 7">
            <a:extLst>
              <a:ext uri="{FF2B5EF4-FFF2-40B4-BE49-F238E27FC236}">
                <a16:creationId xmlns:a16="http://schemas.microsoft.com/office/drawing/2014/main" id="{4ADB7593-53C1-0432-6D9F-5953652A79AC}"/>
              </a:ext>
            </a:extLst>
          </p:cNvPr>
          <p:cNvPicPr>
            <a:picLocks noChangeAspect="1"/>
          </p:cNvPicPr>
          <p:nvPr/>
        </p:nvPicPr>
        <p:blipFill>
          <a:blip r:embed="rId3"/>
          <a:stretch>
            <a:fillRect/>
          </a:stretch>
        </p:blipFill>
        <p:spPr>
          <a:xfrm>
            <a:off x="6748058" y="2935294"/>
            <a:ext cx="4630792" cy="2862387"/>
          </a:xfrm>
          <a:prstGeom prst="rect">
            <a:avLst/>
          </a:prstGeom>
        </p:spPr>
      </p:pic>
      <p:sp>
        <p:nvSpPr>
          <p:cNvPr id="59" name="Rectangle 5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2386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79223-27AD-DDAC-2C2C-9CEDF81252DE}"/>
              </a:ext>
            </a:extLst>
          </p:cNvPr>
          <p:cNvSpPr>
            <a:spLocks noGrp="1"/>
          </p:cNvSpPr>
          <p:nvPr>
            <p:ph type="title"/>
          </p:nvPr>
        </p:nvSpPr>
        <p:spPr>
          <a:xfrm>
            <a:off x="1136398" y="502021"/>
            <a:ext cx="5427525" cy="1667997"/>
          </a:xfrm>
        </p:spPr>
        <p:txBody>
          <a:bodyPr vert="horz" lIns="91440" tIns="45720" rIns="91440" bIns="45720" rtlCol="0" anchor="b">
            <a:normAutofit/>
          </a:bodyPr>
          <a:lstStyle/>
          <a:p>
            <a:r>
              <a:rPr lang="en-US" sz="4000" b="1"/>
              <a:t>Polymorphism</a:t>
            </a:r>
          </a:p>
        </p:txBody>
      </p:sp>
      <p:sp>
        <p:nvSpPr>
          <p:cNvPr id="4" name="TextBox 3">
            <a:extLst>
              <a:ext uri="{FF2B5EF4-FFF2-40B4-BE49-F238E27FC236}">
                <a16:creationId xmlns:a16="http://schemas.microsoft.com/office/drawing/2014/main" id="{7090C508-B661-67B4-A394-662842001A62}"/>
              </a:ext>
            </a:extLst>
          </p:cNvPr>
          <p:cNvSpPr txBox="1"/>
          <p:nvPr/>
        </p:nvSpPr>
        <p:spPr>
          <a:xfrm>
            <a:off x="1136398" y="2405467"/>
            <a:ext cx="5427526" cy="3535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Polymorphism means "many forms", and it occurs when we have many classes that are related to each other by inheritance.</a:t>
            </a:r>
            <a:endParaRPr lang="en-US" sz="2000" dirty="0">
              <a:cs typeface="Calibri"/>
            </a:endParaRPr>
          </a:p>
          <a:p>
            <a:pPr>
              <a:buFont typeface="Arial" panose="020B0604020202020204" pitchFamily="34" charset="0"/>
              <a:buChar char="•"/>
            </a:pPr>
            <a:r>
              <a:rPr lang="en-US" sz="2000" b="1" dirty="0">
                <a:ea typeface="+mn-lt"/>
                <a:cs typeface="+mn-lt"/>
              </a:rPr>
              <a:t>Polymorphism</a:t>
            </a:r>
            <a:r>
              <a:rPr lang="en-US" sz="2000" dirty="0">
                <a:ea typeface="+mn-lt"/>
                <a:cs typeface="+mn-lt"/>
              </a:rPr>
              <a:t> uses those methods to perform different tasks. This allows us to perform a single action in different ways.</a:t>
            </a:r>
            <a:endParaRPr lang="en-US" sz="2000" dirty="0">
              <a:cs typeface="Calibri"/>
            </a:endParaRPr>
          </a:p>
          <a:p>
            <a:pPr>
              <a:buFont typeface="Arial" panose="020B0604020202020204" pitchFamily="34" charset="0"/>
              <a:buChar char="•"/>
            </a:pPr>
            <a:r>
              <a:rPr lang="en-US" sz="2000" dirty="0">
                <a:ea typeface="+mn-lt"/>
                <a:cs typeface="+mn-lt"/>
              </a:rPr>
              <a:t>Remember from the </a:t>
            </a:r>
            <a:r>
              <a:rPr lang="en-US" sz="2000" b="1" dirty="0">
                <a:ea typeface="+mn-lt"/>
                <a:cs typeface="+mn-lt"/>
              </a:rPr>
              <a:t>Inheritance</a:t>
            </a:r>
            <a:r>
              <a:rPr lang="en-US" sz="2000" dirty="0">
                <a:ea typeface="+mn-lt"/>
                <a:cs typeface="+mn-lt"/>
              </a:rPr>
              <a:t> that we use the </a:t>
            </a:r>
            <a:r>
              <a:rPr lang="en-US" sz="2000" b="1" dirty="0">
                <a:latin typeface="Consolas"/>
                <a:cs typeface="Calibri"/>
              </a:rPr>
              <a:t>extends</a:t>
            </a:r>
            <a:r>
              <a:rPr lang="en-US" sz="2000" b="1" dirty="0">
                <a:ea typeface="+mn-lt"/>
                <a:cs typeface="+mn-lt"/>
              </a:rPr>
              <a:t> </a:t>
            </a:r>
            <a:r>
              <a:rPr lang="en-US" sz="2000" dirty="0">
                <a:ea typeface="+mn-lt"/>
                <a:cs typeface="+mn-lt"/>
              </a:rPr>
              <a:t>keyword to inherit from a class.</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cs typeface="Calibri"/>
            </a:endParaRPr>
          </a:p>
        </p:txBody>
      </p:sp>
      <p:pic>
        <p:nvPicPr>
          <p:cNvPr id="5" name="Picture 4">
            <a:extLst>
              <a:ext uri="{FF2B5EF4-FFF2-40B4-BE49-F238E27FC236}">
                <a16:creationId xmlns:a16="http://schemas.microsoft.com/office/drawing/2014/main" id="{88AF9239-D842-AF87-1B2B-9492A8E5EBCE}"/>
              </a:ext>
            </a:extLst>
          </p:cNvPr>
          <p:cNvPicPr>
            <a:picLocks noChangeAspect="1"/>
          </p:cNvPicPr>
          <p:nvPr/>
        </p:nvPicPr>
        <p:blipFill rotWithShape="1">
          <a:blip r:embed="rId2"/>
          <a:srcRect l="17405" r="15595"/>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391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F410A-FF2F-5775-E545-525A43C591D7}"/>
              </a:ext>
            </a:extLst>
          </p:cNvPr>
          <p:cNvSpPr>
            <a:spLocks noGrp="1"/>
          </p:cNvSpPr>
          <p:nvPr>
            <p:ph type="title"/>
          </p:nvPr>
        </p:nvSpPr>
        <p:spPr>
          <a:xfrm>
            <a:off x="1136397" y="502020"/>
            <a:ext cx="5323715" cy="1642970"/>
          </a:xfrm>
        </p:spPr>
        <p:txBody>
          <a:bodyPr anchor="b">
            <a:normAutofit/>
          </a:bodyPr>
          <a:lstStyle/>
          <a:p>
            <a:r>
              <a:rPr lang="en-US" sz="4000" b="1" dirty="0">
                <a:cs typeface="Calibri Light"/>
              </a:rPr>
              <a:t>Remember</a:t>
            </a:r>
          </a:p>
        </p:txBody>
      </p:sp>
      <p:sp>
        <p:nvSpPr>
          <p:cNvPr id="3" name="Content Placeholder 2">
            <a:extLst>
              <a:ext uri="{FF2B5EF4-FFF2-40B4-BE49-F238E27FC236}">
                <a16:creationId xmlns:a16="http://schemas.microsoft.com/office/drawing/2014/main" id="{0347BB10-3579-D8A2-1C23-1CC361C36774}"/>
              </a:ext>
            </a:extLst>
          </p:cNvPr>
          <p:cNvSpPr>
            <a:spLocks noGrp="1"/>
          </p:cNvSpPr>
          <p:nvPr>
            <p:ph idx="1"/>
          </p:nvPr>
        </p:nvSpPr>
        <p:spPr>
          <a:xfrm>
            <a:off x="1144923" y="2405894"/>
            <a:ext cx="5315189" cy="3535083"/>
          </a:xfrm>
        </p:spPr>
        <p:txBody>
          <a:bodyPr anchor="t">
            <a:normAutofit/>
          </a:bodyPr>
          <a:lstStyle/>
          <a:p>
            <a:r>
              <a:rPr lang="en-US" sz="2400" dirty="0"/>
              <a:t>In inheritance,</a:t>
            </a:r>
          </a:p>
          <a:p>
            <a:pPr marL="0" indent="0">
              <a:buNone/>
            </a:pPr>
            <a:r>
              <a:rPr lang="en-US" sz="2400" dirty="0"/>
              <a:t> we create new classes that inherit features of the superclass while </a:t>
            </a:r>
            <a:r>
              <a:rPr lang="en-US" sz="2400" b="1" dirty="0"/>
              <a:t>polymorphism </a:t>
            </a:r>
            <a:r>
              <a:rPr lang="en-US" sz="2400" dirty="0"/>
              <a:t>decides what form of method to execute</a:t>
            </a:r>
            <a:endParaRPr lang="en-US" sz="2400" dirty="0">
              <a:cs typeface="Calibri"/>
            </a:endParaRPr>
          </a:p>
          <a:p>
            <a:pPr marL="0" indent="0">
              <a:buNone/>
            </a:pPr>
            <a:r>
              <a:rPr lang="en-US" sz="2400" dirty="0"/>
              <a:t>. </a:t>
            </a:r>
            <a:r>
              <a:rPr lang="en-US" sz="2400" b="1" dirty="0"/>
              <a:t>Inheritance </a:t>
            </a:r>
            <a:r>
              <a:rPr lang="en-US" sz="2400" dirty="0"/>
              <a:t>applies to classes, whereas </a:t>
            </a:r>
            <a:r>
              <a:rPr lang="en-US" sz="2400" b="1" dirty="0"/>
              <a:t>polymorphism </a:t>
            </a:r>
            <a:r>
              <a:rPr lang="en-US" sz="2400" dirty="0"/>
              <a:t>applies to methods.</a:t>
            </a:r>
            <a:endParaRPr lang="en-US" sz="2400">
              <a:cs typeface="Calibri"/>
            </a:endParaRPr>
          </a:p>
          <a:p>
            <a:endParaRPr lang="en-US" sz="2400" dirty="0">
              <a:cs typeface="Calibri"/>
            </a:endParaRP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in">
            <a:extLst>
              <a:ext uri="{FF2B5EF4-FFF2-40B4-BE49-F238E27FC236}">
                <a16:creationId xmlns:a16="http://schemas.microsoft.com/office/drawing/2014/main" id="{B0CC4831-A07E-1A96-4438-3B69821751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428037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E46B2-027F-BBDA-EC81-AA28E2DD8501}"/>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Inner Classes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9AC50E8E-ABBE-3309-9257-E096BA98339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In Java, it is also possible to nest classes (a class within a class). The purpose of nested classes is to group classes that belong together, which makes your code more readable and maintainable.</a:t>
            </a:r>
            <a:endParaRPr lang="en-US" sz="2000">
              <a:cs typeface="Calibri" panose="020F0502020204030204"/>
            </a:endParaRPr>
          </a:p>
          <a:p>
            <a:r>
              <a:rPr lang="en-US" sz="2000">
                <a:ea typeface="+mn-lt"/>
                <a:cs typeface="+mn-lt"/>
              </a:rPr>
              <a:t>To access the inner class, create an object of the outer class, and then create an object of the inner class</a:t>
            </a:r>
            <a:endParaRPr lang="en-US" sz="2000"/>
          </a:p>
          <a:p>
            <a:endParaRPr lang="en-US" sz="2000">
              <a:cs typeface="Calibri"/>
            </a:endParaRPr>
          </a:p>
        </p:txBody>
      </p:sp>
    </p:spTree>
    <p:extLst>
      <p:ext uri="{BB962C8B-B14F-4D97-AF65-F5344CB8AC3E}">
        <p14:creationId xmlns:p14="http://schemas.microsoft.com/office/powerpoint/2010/main" val="2571422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B1AAA-A138-EF81-E694-2C9B9EA3F4C2}"/>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Private Inner Class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AB741812-516D-8827-6907-B4057AB07EB5}"/>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Unlike a "regular" class, an inner class can be </a:t>
            </a:r>
            <a:r>
              <a:rPr lang="en-US" sz="2000">
                <a:latin typeface="Consolas"/>
                <a:cs typeface="Calibri"/>
              </a:rPr>
              <a:t>private</a:t>
            </a:r>
            <a:r>
              <a:rPr lang="en-US" sz="2000">
                <a:ea typeface="+mn-lt"/>
                <a:cs typeface="+mn-lt"/>
              </a:rPr>
              <a:t> or </a:t>
            </a:r>
            <a:r>
              <a:rPr lang="en-US" sz="2000">
                <a:latin typeface="Consolas"/>
                <a:cs typeface="Calibri"/>
              </a:rPr>
              <a:t>protected</a:t>
            </a:r>
            <a:r>
              <a:rPr lang="en-US" sz="2000">
                <a:ea typeface="+mn-lt"/>
                <a:cs typeface="+mn-lt"/>
              </a:rPr>
              <a:t>.</a:t>
            </a:r>
          </a:p>
          <a:p>
            <a:r>
              <a:rPr lang="en-US" sz="2000">
                <a:ea typeface="+mn-lt"/>
                <a:cs typeface="+mn-lt"/>
              </a:rPr>
              <a:t> If you don't want outside objects to access the inner class, declare the class as </a:t>
            </a:r>
            <a:r>
              <a:rPr lang="en-US" sz="2000">
                <a:latin typeface="Consolas"/>
                <a:cs typeface="Calibri"/>
              </a:rPr>
              <a:t>private</a:t>
            </a:r>
            <a:endParaRPr lang="en-US" sz="2000">
              <a:cs typeface="Calibri"/>
            </a:endParaRPr>
          </a:p>
        </p:txBody>
      </p:sp>
    </p:spTree>
    <p:extLst>
      <p:ext uri="{BB962C8B-B14F-4D97-AF65-F5344CB8AC3E}">
        <p14:creationId xmlns:p14="http://schemas.microsoft.com/office/powerpoint/2010/main" val="2086943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4282-F233-E0AE-3141-BC1F29BC729A}"/>
              </a:ext>
            </a:extLst>
          </p:cNvPr>
          <p:cNvSpPr>
            <a:spLocks noGrp="1"/>
          </p:cNvSpPr>
          <p:nvPr>
            <p:ph type="title"/>
          </p:nvPr>
        </p:nvSpPr>
        <p:spPr>
          <a:xfrm>
            <a:off x="1136397" y="502020"/>
            <a:ext cx="5323715" cy="1642970"/>
          </a:xfrm>
        </p:spPr>
        <p:txBody>
          <a:bodyPr anchor="b">
            <a:normAutofit/>
          </a:bodyPr>
          <a:lstStyle/>
          <a:p>
            <a:r>
              <a:rPr lang="en-US" sz="4000" b="1"/>
              <a:t>Static Inner Class</a:t>
            </a:r>
            <a:endParaRPr lang="en-US" sz="4000" b="1">
              <a:cs typeface="Calibri Light"/>
            </a:endParaRPr>
          </a:p>
        </p:txBody>
      </p:sp>
      <p:sp>
        <p:nvSpPr>
          <p:cNvPr id="3" name="Content Placeholder 2">
            <a:extLst>
              <a:ext uri="{FF2B5EF4-FFF2-40B4-BE49-F238E27FC236}">
                <a16:creationId xmlns:a16="http://schemas.microsoft.com/office/drawing/2014/main" id="{67A02AE8-8765-23DE-047D-4FADD68DC585}"/>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An inner class can also be </a:t>
            </a:r>
            <a:r>
              <a:rPr lang="en-US" sz="2000">
                <a:latin typeface="Consolas"/>
              </a:rPr>
              <a:t>static</a:t>
            </a:r>
            <a:r>
              <a:rPr lang="en-US" sz="2000">
                <a:ea typeface="+mn-lt"/>
                <a:cs typeface="+mn-lt"/>
              </a:rPr>
              <a:t>, which means that you can access it without creating an object of the outer class</a:t>
            </a:r>
            <a:endParaRPr lang="en-US" sz="200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Teacher">
            <a:extLst>
              <a:ext uri="{FF2B5EF4-FFF2-40B4-BE49-F238E27FC236}">
                <a16:creationId xmlns:a16="http://schemas.microsoft.com/office/drawing/2014/main" id="{0F3D6A7B-03B4-7F6D-7312-9A8B769A3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8003904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8F901-9D68-5640-095C-186E77945C36}"/>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Access Outer Class From Inner Class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D5FC7EB0-AC8A-04F8-C555-652862C31578}"/>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One advantage of inner classes, is that they can access attributes and methods of the outer class</a:t>
            </a:r>
            <a:endParaRPr lang="en-US" sz="2000"/>
          </a:p>
        </p:txBody>
      </p:sp>
    </p:spTree>
    <p:extLst>
      <p:ext uri="{BB962C8B-B14F-4D97-AF65-F5344CB8AC3E}">
        <p14:creationId xmlns:p14="http://schemas.microsoft.com/office/powerpoint/2010/main" val="310911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AD3DF-333F-7F71-A2F3-104C9ABDF4BD}"/>
              </a:ext>
            </a:extLst>
          </p:cNvPr>
          <p:cNvSpPr>
            <a:spLocks noGrp="1"/>
          </p:cNvSpPr>
          <p:nvPr>
            <p:ph type="title"/>
          </p:nvPr>
        </p:nvSpPr>
        <p:spPr>
          <a:xfrm>
            <a:off x="1136397" y="502021"/>
            <a:ext cx="4959603" cy="1642969"/>
          </a:xfrm>
        </p:spPr>
        <p:txBody>
          <a:bodyPr anchor="b">
            <a:normAutofit/>
          </a:bodyPr>
          <a:lstStyle/>
          <a:p>
            <a:r>
              <a:rPr lang="en-US" sz="4000" b="1"/>
              <a:t>Abstraction</a:t>
            </a:r>
            <a:endParaRPr lang="en-US" sz="4000" b="1">
              <a:cs typeface="Calibri Light"/>
            </a:endParaRPr>
          </a:p>
        </p:txBody>
      </p:sp>
      <p:sp>
        <p:nvSpPr>
          <p:cNvPr id="3" name="Content Placeholder 2">
            <a:extLst>
              <a:ext uri="{FF2B5EF4-FFF2-40B4-BE49-F238E27FC236}">
                <a16:creationId xmlns:a16="http://schemas.microsoft.com/office/drawing/2014/main" id="{777E81F3-FF61-7D1E-A67A-CF2D2A316473}"/>
              </a:ext>
            </a:extLst>
          </p:cNvPr>
          <p:cNvSpPr>
            <a:spLocks noGrp="1"/>
          </p:cNvSpPr>
          <p:nvPr>
            <p:ph idx="1"/>
          </p:nvPr>
        </p:nvSpPr>
        <p:spPr>
          <a:xfrm>
            <a:off x="1136397" y="2418408"/>
            <a:ext cx="4959603" cy="3522569"/>
          </a:xfrm>
        </p:spPr>
        <p:txBody>
          <a:bodyPr vert="horz" lIns="91440" tIns="45720" rIns="91440" bIns="45720" rtlCol="0" anchor="t">
            <a:normAutofit/>
          </a:bodyPr>
          <a:lstStyle/>
          <a:p>
            <a:r>
              <a:rPr lang="en-US" sz="2000">
                <a:ea typeface="+mn-lt"/>
                <a:cs typeface="+mn-lt"/>
              </a:rPr>
              <a:t>Data </a:t>
            </a:r>
            <a:r>
              <a:rPr lang="en-US" sz="2000" b="1">
                <a:ea typeface="+mn-lt"/>
                <a:cs typeface="+mn-lt"/>
              </a:rPr>
              <a:t>abstraction</a:t>
            </a:r>
            <a:r>
              <a:rPr lang="en-US" sz="2000">
                <a:ea typeface="+mn-lt"/>
                <a:cs typeface="+mn-lt"/>
              </a:rPr>
              <a:t> is the process of hiding certain details and showing only essential information to the user.</a:t>
            </a:r>
            <a:br>
              <a:rPr lang="en-US" sz="2000">
                <a:ea typeface="+mn-lt"/>
                <a:cs typeface="+mn-lt"/>
              </a:rPr>
            </a:br>
            <a:r>
              <a:rPr lang="en-US" sz="2000">
                <a:ea typeface="+mn-lt"/>
                <a:cs typeface="+mn-lt"/>
              </a:rPr>
              <a:t>Abstraction can be achieved with either </a:t>
            </a:r>
            <a:r>
              <a:rPr lang="en-US" sz="2000" b="1">
                <a:ea typeface="+mn-lt"/>
                <a:cs typeface="+mn-lt"/>
              </a:rPr>
              <a:t>abstract classes</a:t>
            </a:r>
            <a:r>
              <a:rPr lang="en-US" sz="2000">
                <a:ea typeface="+mn-lt"/>
                <a:cs typeface="+mn-lt"/>
              </a:rPr>
              <a:t> or </a:t>
            </a:r>
            <a:r>
              <a:rPr lang="en-US" sz="2000" b="1">
                <a:ea typeface="+mn-lt"/>
                <a:cs typeface="+mn-lt"/>
                <a:hlinkClick r:id="rId2"/>
              </a:rPr>
              <a:t>interfaces</a:t>
            </a:r>
            <a:r>
              <a:rPr lang="en-US" sz="2000">
                <a:ea typeface="+mn-lt"/>
                <a:cs typeface="+mn-lt"/>
              </a:rPr>
              <a:t> </a:t>
            </a:r>
          </a:p>
          <a:p>
            <a:endParaRPr lang="en-US" sz="2000">
              <a:ea typeface="+mn-lt"/>
              <a:cs typeface="+mn-lt"/>
            </a:endParaRPr>
          </a:p>
          <a:p>
            <a:r>
              <a:rPr lang="en-US" sz="2000">
                <a:ea typeface="+mn-lt"/>
                <a:cs typeface="+mn-lt"/>
              </a:rPr>
              <a:t>The </a:t>
            </a:r>
            <a:r>
              <a:rPr lang="en-US" sz="2000">
                <a:latin typeface="Consolas"/>
                <a:cs typeface="Calibri"/>
              </a:rPr>
              <a:t>abstract</a:t>
            </a:r>
            <a:r>
              <a:rPr lang="en-US" sz="2000">
                <a:ea typeface="+mn-lt"/>
                <a:cs typeface="+mn-lt"/>
              </a:rPr>
              <a:t> keyword is a non-access modifier, used for classes and methods:</a:t>
            </a:r>
            <a:endParaRPr lang="en-US" sz="2000">
              <a:cs typeface="Calibri"/>
            </a:endParaRPr>
          </a:p>
          <a:p>
            <a:endParaRPr lang="en-US" sz="2000"/>
          </a:p>
        </p:txBody>
      </p:sp>
      <p:pic>
        <p:nvPicPr>
          <p:cNvPr id="5" name="Picture 4">
            <a:extLst>
              <a:ext uri="{FF2B5EF4-FFF2-40B4-BE49-F238E27FC236}">
                <a16:creationId xmlns:a16="http://schemas.microsoft.com/office/drawing/2014/main" id="{A70B5F24-430D-2EF1-2DD5-5BA902530E50}"/>
              </a:ext>
            </a:extLst>
          </p:cNvPr>
          <p:cNvPicPr>
            <a:picLocks noChangeAspect="1"/>
          </p:cNvPicPr>
          <p:nvPr/>
        </p:nvPicPr>
        <p:blipFill rotWithShape="1">
          <a:blip r:embed="rId3"/>
          <a:srcRect l="2065" r="8406" b="8"/>
          <a:stretch/>
        </p:blipFill>
        <p:spPr>
          <a:xfrm>
            <a:off x="6512442" y="1167241"/>
            <a:ext cx="5201023" cy="4109761"/>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48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4"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5AB71DC-4E70-45A1-0815-B31698076256}"/>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Java Concepts</a:t>
            </a:r>
          </a:p>
          <a:p>
            <a:pPr algn="ctr"/>
            <a:endParaRPr lang="en-US" sz="3600" b="1" kern="1200">
              <a:solidFill>
                <a:srgbClr val="080808"/>
              </a:solidFill>
              <a:latin typeface="+mj-lt"/>
              <a:ea typeface="+mj-ea"/>
              <a:cs typeface="+mj-cs"/>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060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AD3DF-333F-7F71-A2F3-104C9ABDF4BD}"/>
              </a:ext>
            </a:extLst>
          </p:cNvPr>
          <p:cNvSpPr>
            <a:spLocks noGrp="1"/>
          </p:cNvSpPr>
          <p:nvPr>
            <p:ph type="title"/>
          </p:nvPr>
        </p:nvSpPr>
        <p:spPr>
          <a:xfrm>
            <a:off x="1136397" y="502021"/>
            <a:ext cx="4959603" cy="1642969"/>
          </a:xfrm>
        </p:spPr>
        <p:txBody>
          <a:bodyPr anchor="b">
            <a:normAutofit/>
          </a:bodyPr>
          <a:lstStyle/>
          <a:p>
            <a:r>
              <a:rPr lang="en-US" sz="4000" b="1"/>
              <a:t>Abstraction</a:t>
            </a:r>
            <a:endParaRPr lang="en-US" sz="4000" b="1">
              <a:cs typeface="Calibri Light"/>
            </a:endParaRPr>
          </a:p>
        </p:txBody>
      </p:sp>
      <p:sp>
        <p:nvSpPr>
          <p:cNvPr id="3" name="Content Placeholder 2">
            <a:extLst>
              <a:ext uri="{FF2B5EF4-FFF2-40B4-BE49-F238E27FC236}">
                <a16:creationId xmlns:a16="http://schemas.microsoft.com/office/drawing/2014/main" id="{777E81F3-FF61-7D1E-A67A-CF2D2A316473}"/>
              </a:ext>
            </a:extLst>
          </p:cNvPr>
          <p:cNvSpPr>
            <a:spLocks noGrp="1"/>
          </p:cNvSpPr>
          <p:nvPr>
            <p:ph idx="1"/>
          </p:nvPr>
        </p:nvSpPr>
        <p:spPr>
          <a:xfrm>
            <a:off x="1136397" y="2418408"/>
            <a:ext cx="4959603" cy="3522569"/>
          </a:xfrm>
        </p:spPr>
        <p:txBody>
          <a:bodyPr vert="horz" lIns="91440" tIns="45720" rIns="91440" bIns="45720" rtlCol="0" anchor="t">
            <a:normAutofit/>
          </a:bodyPr>
          <a:lstStyle/>
          <a:p>
            <a:endParaRPr lang="en-US" sz="2000" dirty="0">
              <a:ea typeface="+mn-lt"/>
              <a:cs typeface="+mn-lt"/>
            </a:endParaRPr>
          </a:p>
          <a:p>
            <a:r>
              <a:rPr lang="en-US" sz="2000" b="1" dirty="0">
                <a:ea typeface="+mn-lt"/>
                <a:cs typeface="+mn-lt"/>
              </a:rPr>
              <a:t>Abstract class:</a:t>
            </a:r>
            <a:r>
              <a:rPr lang="en-US" sz="2000" dirty="0">
                <a:ea typeface="+mn-lt"/>
                <a:cs typeface="+mn-lt"/>
              </a:rPr>
              <a:t> is a restricted class that cannot be used to create objects (to access it, it must be inherited from another class)</a:t>
            </a:r>
            <a:br>
              <a:rPr lang="en-US" sz="2000" dirty="0">
                <a:ea typeface="+mn-lt"/>
                <a:cs typeface="+mn-lt"/>
              </a:rPr>
            </a:br>
            <a:endParaRPr lang="en-US" sz="2000" dirty="0">
              <a:ea typeface="+mn-lt"/>
              <a:cs typeface="+mn-lt"/>
            </a:endParaRPr>
          </a:p>
          <a:p>
            <a:r>
              <a:rPr lang="en-US" sz="2000" b="1" dirty="0">
                <a:ea typeface="+mn-lt"/>
                <a:cs typeface="+mn-lt"/>
              </a:rPr>
              <a:t>Abstract method:</a:t>
            </a:r>
            <a:r>
              <a:rPr lang="en-US" sz="2000" dirty="0">
                <a:ea typeface="+mn-lt"/>
                <a:cs typeface="+mn-lt"/>
              </a:rPr>
              <a:t> can only be used in an abstract class, and it does not have a body. The </a:t>
            </a:r>
            <a:r>
              <a:rPr lang="en-US" sz="2000" dirty="0">
                <a:latin typeface="Calibri"/>
                <a:cs typeface="Calibri"/>
              </a:rPr>
              <a:t>body is provided by the subclass (inherited from</a:t>
            </a:r>
            <a:r>
              <a:rPr lang="en-US" sz="2000" dirty="0">
                <a:ea typeface="+mn-lt"/>
                <a:cs typeface="+mn-lt"/>
              </a:rPr>
              <a:t>).</a:t>
            </a:r>
          </a:p>
          <a:p>
            <a:r>
              <a:rPr lang="en-US" sz="2000" dirty="0">
                <a:ea typeface="+mn-lt"/>
                <a:cs typeface="+mn-lt"/>
              </a:rPr>
              <a:t>An abstract class can have both </a:t>
            </a:r>
            <a:r>
              <a:rPr lang="en-US" sz="2000" dirty="0">
                <a:latin typeface="Calibri"/>
                <a:cs typeface="Calibri"/>
              </a:rPr>
              <a:t>abstract</a:t>
            </a:r>
            <a:r>
              <a:rPr lang="en-US" sz="2000" dirty="0">
                <a:ea typeface="+mn-lt"/>
                <a:cs typeface="+mn-lt"/>
              </a:rPr>
              <a:t> and regular methods</a:t>
            </a:r>
          </a:p>
          <a:p>
            <a:endParaRPr lang="en-US" sz="2000" dirty="0">
              <a:ea typeface="+mn-lt"/>
              <a:cs typeface="+mn-lt"/>
            </a:endParaRPr>
          </a:p>
          <a:p>
            <a:endParaRPr lang="en-US" sz="2000" dirty="0">
              <a:cs typeface="Calibri"/>
            </a:endParaRPr>
          </a:p>
        </p:txBody>
      </p:sp>
      <p:pic>
        <p:nvPicPr>
          <p:cNvPr id="5" name="Picture 4">
            <a:extLst>
              <a:ext uri="{FF2B5EF4-FFF2-40B4-BE49-F238E27FC236}">
                <a16:creationId xmlns:a16="http://schemas.microsoft.com/office/drawing/2014/main" id="{A70B5F24-430D-2EF1-2DD5-5BA902530E50}"/>
              </a:ext>
            </a:extLst>
          </p:cNvPr>
          <p:cNvPicPr>
            <a:picLocks noChangeAspect="1"/>
          </p:cNvPicPr>
          <p:nvPr/>
        </p:nvPicPr>
        <p:blipFill rotWithShape="1">
          <a:blip r:embed="rId2"/>
          <a:srcRect l="2065" r="8406" b="8"/>
          <a:stretch/>
        </p:blipFill>
        <p:spPr>
          <a:xfrm>
            <a:off x="6512442" y="1167241"/>
            <a:ext cx="5201023" cy="4109761"/>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6618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76720-19FD-8D94-9507-DD4BE75FD0A9}"/>
              </a:ext>
            </a:extLst>
          </p:cNvPr>
          <p:cNvSpPr>
            <a:spLocks noGrp="1"/>
          </p:cNvSpPr>
          <p:nvPr>
            <p:ph type="title"/>
          </p:nvPr>
        </p:nvSpPr>
        <p:spPr>
          <a:xfrm>
            <a:off x="1136397" y="502020"/>
            <a:ext cx="5323715" cy="1642970"/>
          </a:xfrm>
        </p:spPr>
        <p:txBody>
          <a:bodyPr anchor="b">
            <a:normAutofit/>
          </a:bodyPr>
          <a:lstStyle/>
          <a:p>
            <a:r>
              <a:rPr lang="en-US" sz="3700" b="1" dirty="0"/>
              <a:t>Why And When To Use Abstract Classes and Methods?</a:t>
            </a:r>
            <a:endParaRPr lang="en-US" sz="3700" b="1" dirty="0">
              <a:cs typeface="Calibri Light"/>
            </a:endParaRPr>
          </a:p>
        </p:txBody>
      </p:sp>
      <p:sp>
        <p:nvSpPr>
          <p:cNvPr id="3" name="Content Placeholder 2">
            <a:extLst>
              <a:ext uri="{FF2B5EF4-FFF2-40B4-BE49-F238E27FC236}">
                <a16:creationId xmlns:a16="http://schemas.microsoft.com/office/drawing/2014/main" id="{64A34A19-A7C5-7FA0-8AC6-48B28C486237}"/>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To achieve security - hide certain details and only show the important details of an object.</a:t>
            </a:r>
            <a:endParaRPr lang="en-US" sz="2000">
              <a:cs typeface="Calibri" panose="020F0502020204030204"/>
            </a:endParaRPr>
          </a:p>
          <a:p>
            <a:r>
              <a:rPr lang="en-US" sz="2000" b="1">
                <a:ea typeface="+mn-lt"/>
                <a:cs typeface="+mn-lt"/>
              </a:rPr>
              <a:t>Note:</a:t>
            </a:r>
            <a:r>
              <a:rPr lang="en-US" sz="2000">
                <a:ea typeface="+mn-lt"/>
                <a:cs typeface="+mn-lt"/>
              </a:rPr>
              <a:t> Abstraction can also be achieved with </a:t>
            </a:r>
            <a:r>
              <a:rPr lang="en-US" sz="2000">
                <a:ea typeface="+mn-lt"/>
                <a:cs typeface="+mn-lt"/>
                <a:hlinkClick r:id="rId2"/>
              </a:rPr>
              <a:t>Interfaces</a:t>
            </a:r>
            <a:r>
              <a:rPr lang="en-US" sz="2000">
                <a:ea typeface="+mn-lt"/>
                <a:cs typeface="+mn-lt"/>
              </a:rPr>
              <a:t>,</a:t>
            </a:r>
            <a:endParaRPr lang="en-US" sz="2000"/>
          </a:p>
          <a:p>
            <a:endParaRPr lang="en-US" sz="2000">
              <a:cs typeface="Calibri"/>
            </a:endParaRPr>
          </a:p>
        </p:txBody>
      </p:sp>
      <p:sp>
        <p:nvSpPr>
          <p:cNvPr id="21" name="Rectangle 2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ookmark">
            <a:extLst>
              <a:ext uri="{FF2B5EF4-FFF2-40B4-BE49-F238E27FC236}">
                <a16:creationId xmlns:a16="http://schemas.microsoft.com/office/drawing/2014/main" id="{A21ADAF2-DB42-8832-348B-D6D43B9A81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8217" y="1240619"/>
            <a:ext cx="4170530" cy="4170530"/>
          </a:xfrm>
          <a:prstGeom prst="rect">
            <a:avLst/>
          </a:prstGeom>
        </p:spPr>
      </p:pic>
    </p:spTree>
    <p:extLst>
      <p:ext uri="{BB962C8B-B14F-4D97-AF65-F5344CB8AC3E}">
        <p14:creationId xmlns:p14="http://schemas.microsoft.com/office/powerpoint/2010/main" val="390765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CFF63-86C7-5DFF-ABE0-75779823F675}"/>
              </a:ext>
            </a:extLst>
          </p:cNvPr>
          <p:cNvSpPr>
            <a:spLocks noGrp="1"/>
          </p:cNvSpPr>
          <p:nvPr>
            <p:ph type="title"/>
          </p:nvPr>
        </p:nvSpPr>
        <p:spPr>
          <a:xfrm>
            <a:off x="1371599" y="5510253"/>
            <a:ext cx="9895951" cy="1033669"/>
          </a:xfrm>
        </p:spPr>
        <p:txBody>
          <a:bodyPr>
            <a:normAutofit/>
          </a:bodyPr>
          <a:lstStyle/>
          <a:p>
            <a:r>
              <a:rPr lang="en-US" sz="4000" b="1">
                <a:solidFill>
                  <a:srgbClr val="FFFFFF"/>
                </a:solidFill>
              </a:rPr>
              <a:t>Interface</a:t>
            </a:r>
            <a:endParaRPr lang="en-US" sz="4000" b="1">
              <a:solidFill>
                <a:srgbClr val="FFFFFF"/>
              </a:solidFill>
              <a:cs typeface="Calibri Light"/>
            </a:endParaRPr>
          </a:p>
        </p:txBody>
      </p:sp>
      <p:pic>
        <p:nvPicPr>
          <p:cNvPr id="4" name="Picture 4">
            <a:extLst>
              <a:ext uri="{FF2B5EF4-FFF2-40B4-BE49-F238E27FC236}">
                <a16:creationId xmlns:a16="http://schemas.microsoft.com/office/drawing/2014/main" id="{62CA9239-1AC6-5DED-3630-B07938AA31D5}"/>
              </a:ext>
            </a:extLst>
          </p:cNvPr>
          <p:cNvPicPr>
            <a:picLocks noChangeAspect="1"/>
          </p:cNvPicPr>
          <p:nvPr/>
        </p:nvPicPr>
        <p:blipFill>
          <a:blip r:embed="rId2"/>
          <a:stretch>
            <a:fillRect/>
          </a:stretch>
        </p:blipFill>
        <p:spPr>
          <a:xfrm>
            <a:off x="928225" y="531799"/>
            <a:ext cx="10371268" cy="2206721"/>
          </a:xfrm>
          <a:prstGeom prst="rect">
            <a:avLst/>
          </a:prstGeom>
        </p:spPr>
      </p:pic>
      <p:sp>
        <p:nvSpPr>
          <p:cNvPr id="3" name="Content Placeholder 2">
            <a:extLst>
              <a:ext uri="{FF2B5EF4-FFF2-40B4-BE49-F238E27FC236}">
                <a16:creationId xmlns:a16="http://schemas.microsoft.com/office/drawing/2014/main" id="{D3022D53-D5DD-8CC1-32F4-3ACEB7CE63AA}"/>
              </a:ext>
            </a:extLst>
          </p:cNvPr>
          <p:cNvSpPr>
            <a:spLocks noGrp="1"/>
          </p:cNvSpPr>
          <p:nvPr>
            <p:ph idx="1"/>
          </p:nvPr>
        </p:nvSpPr>
        <p:spPr>
          <a:xfrm>
            <a:off x="1940256" y="3833199"/>
            <a:ext cx="8332826" cy="1119982"/>
          </a:xfrm>
        </p:spPr>
        <p:txBody>
          <a:bodyPr vert="horz" lIns="91440" tIns="45720" rIns="91440" bIns="45720" rtlCol="0" anchor="ctr">
            <a:normAutofit/>
          </a:bodyPr>
          <a:lstStyle/>
          <a:p>
            <a:r>
              <a:rPr lang="en-US" sz="2000">
                <a:ea typeface="+mn-lt"/>
                <a:cs typeface="+mn-lt"/>
              </a:rPr>
              <a:t>Another way to achieve </a:t>
            </a:r>
            <a:r>
              <a:rPr lang="en-US" sz="2000">
                <a:ea typeface="+mn-lt"/>
                <a:cs typeface="+mn-lt"/>
                <a:hlinkClick r:id="rId3"/>
              </a:rPr>
              <a:t>abstraction</a:t>
            </a:r>
            <a:r>
              <a:rPr lang="en-US" sz="2000">
                <a:ea typeface="+mn-lt"/>
                <a:cs typeface="+mn-lt"/>
              </a:rPr>
              <a:t> in Java, is with interfaces.</a:t>
            </a:r>
            <a:endParaRPr lang="en-US" sz="2000">
              <a:cs typeface="Calibri" panose="020F0502020204030204"/>
            </a:endParaRPr>
          </a:p>
          <a:p>
            <a:r>
              <a:rPr lang="en-US" sz="2000">
                <a:ea typeface="+mn-lt"/>
                <a:cs typeface="+mn-lt"/>
              </a:rPr>
              <a:t>An </a:t>
            </a:r>
            <a:r>
              <a:rPr lang="en-US" sz="2000">
                <a:latin typeface="Consolas"/>
              </a:rPr>
              <a:t>interface</a:t>
            </a:r>
            <a:r>
              <a:rPr lang="en-US" sz="2000">
                <a:ea typeface="+mn-lt"/>
                <a:cs typeface="+mn-lt"/>
              </a:rPr>
              <a:t> is a completely "</a:t>
            </a:r>
            <a:r>
              <a:rPr lang="en-US" sz="2000" b="1">
                <a:ea typeface="+mn-lt"/>
                <a:cs typeface="+mn-lt"/>
              </a:rPr>
              <a:t>abstract class</a:t>
            </a:r>
            <a:r>
              <a:rPr lang="en-US" sz="2000">
                <a:ea typeface="+mn-lt"/>
                <a:cs typeface="+mn-lt"/>
              </a:rPr>
              <a:t>" that is used to group related methods with empty bodies</a:t>
            </a:r>
            <a:endParaRPr lang="en-US" sz="2000"/>
          </a:p>
          <a:p>
            <a:endParaRPr lang="en-US" sz="2000">
              <a:cs typeface="Calibri"/>
            </a:endParaRPr>
          </a:p>
        </p:txBody>
      </p:sp>
    </p:spTree>
    <p:extLst>
      <p:ext uri="{BB962C8B-B14F-4D97-AF65-F5344CB8AC3E}">
        <p14:creationId xmlns:p14="http://schemas.microsoft.com/office/powerpoint/2010/main" val="163935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F3D05-87B1-5A93-5945-5015B7BB6908}"/>
              </a:ext>
            </a:extLst>
          </p:cNvPr>
          <p:cNvSpPr>
            <a:spLocks noGrp="1"/>
          </p:cNvSpPr>
          <p:nvPr>
            <p:ph type="title"/>
          </p:nvPr>
        </p:nvSpPr>
        <p:spPr>
          <a:xfrm>
            <a:off x="466722" y="586855"/>
            <a:ext cx="3201366" cy="3387497"/>
          </a:xfrm>
        </p:spPr>
        <p:txBody>
          <a:bodyPr anchor="b">
            <a:normAutofit/>
          </a:bodyPr>
          <a:lstStyle/>
          <a:p>
            <a:pPr algn="r"/>
            <a:r>
              <a:rPr lang="en-US" sz="4000" b="1" dirty="0">
                <a:solidFill>
                  <a:srgbClr val="FFFFFF"/>
                </a:solidFill>
                <a:ea typeface="+mj-lt"/>
                <a:cs typeface="+mj-lt"/>
              </a:rPr>
              <a:t>Interface</a:t>
            </a:r>
            <a:endParaRPr lang="en-US" sz="4000" dirty="0">
              <a:solidFill>
                <a:srgbClr val="FFFFFF"/>
              </a:solidFill>
              <a:ea typeface="+mj-lt"/>
              <a:cs typeface="+mj-lt"/>
            </a:endParaRPr>
          </a:p>
          <a:p>
            <a:pPr algn="r"/>
            <a:endParaRPr lang="en-US" sz="4000" b="1" dirty="0">
              <a:solidFill>
                <a:srgbClr val="FFFFFF"/>
              </a:solidFill>
              <a:ea typeface="+mj-lt"/>
              <a:cs typeface="+mj-lt"/>
            </a:endParaRPr>
          </a:p>
          <a:p>
            <a:pPr algn="r"/>
            <a:endParaRPr lang="en-US" sz="4000" b="1">
              <a:solidFill>
                <a:srgbClr val="FFFFFF"/>
              </a:solidFill>
              <a:ea typeface="+mj-lt"/>
              <a:cs typeface="+mj-lt"/>
            </a:endParaRPr>
          </a:p>
        </p:txBody>
      </p:sp>
      <p:sp>
        <p:nvSpPr>
          <p:cNvPr id="3" name="Content Placeholder 2">
            <a:extLst>
              <a:ext uri="{FF2B5EF4-FFF2-40B4-BE49-F238E27FC236}">
                <a16:creationId xmlns:a16="http://schemas.microsoft.com/office/drawing/2014/main" id="{F2FC0193-A4C5-40BD-3825-F5F6BB9B6FE4}"/>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To access the interface methods, the interface must be "implemented" (kinda like inherited) by another class with the </a:t>
            </a:r>
            <a:r>
              <a:rPr lang="en-US" sz="2000">
                <a:latin typeface="Consolas"/>
              </a:rPr>
              <a:t>implements</a:t>
            </a:r>
            <a:r>
              <a:rPr lang="en-US" sz="2000">
                <a:ea typeface="+mn-lt"/>
                <a:cs typeface="+mn-lt"/>
              </a:rPr>
              <a:t> keyword (instead of </a:t>
            </a:r>
            <a:r>
              <a:rPr lang="en-US" sz="2000">
                <a:latin typeface="Consolas"/>
              </a:rPr>
              <a:t>extends</a:t>
            </a:r>
            <a:r>
              <a:rPr lang="en-US" sz="2000">
                <a:ea typeface="+mn-lt"/>
                <a:cs typeface="+mn-lt"/>
              </a:rPr>
              <a:t>). </a:t>
            </a:r>
          </a:p>
          <a:p>
            <a:r>
              <a:rPr lang="en-US" sz="2000">
                <a:ea typeface="+mn-lt"/>
                <a:cs typeface="+mn-lt"/>
              </a:rPr>
              <a:t>The body of the interface method is provided by the "implement" class</a:t>
            </a:r>
            <a:endParaRPr lang="en-US" sz="2000">
              <a:cs typeface="Calibri"/>
            </a:endParaRPr>
          </a:p>
        </p:txBody>
      </p:sp>
    </p:spTree>
    <p:extLst>
      <p:ext uri="{BB962C8B-B14F-4D97-AF65-F5344CB8AC3E}">
        <p14:creationId xmlns:p14="http://schemas.microsoft.com/office/powerpoint/2010/main" val="8251590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47243-EF61-BA84-15CE-B63FB9689F7B}"/>
              </a:ext>
            </a:extLst>
          </p:cNvPr>
          <p:cNvSpPr>
            <a:spLocks noGrp="1"/>
          </p:cNvSpPr>
          <p:nvPr>
            <p:ph type="title"/>
          </p:nvPr>
        </p:nvSpPr>
        <p:spPr>
          <a:xfrm>
            <a:off x="1136397" y="502021"/>
            <a:ext cx="9688296" cy="1642969"/>
          </a:xfrm>
        </p:spPr>
        <p:txBody>
          <a:bodyPr anchor="b">
            <a:normAutofit/>
          </a:bodyPr>
          <a:lstStyle/>
          <a:p>
            <a:r>
              <a:rPr lang="en-US" sz="4000" b="1">
                <a:cs typeface="Calibri Light"/>
              </a:rPr>
              <a:t>Note:</a:t>
            </a:r>
          </a:p>
        </p:txBody>
      </p:sp>
      <p:sp>
        <p:nvSpPr>
          <p:cNvPr id="3" name="Content Placeholder 2">
            <a:extLst>
              <a:ext uri="{FF2B5EF4-FFF2-40B4-BE49-F238E27FC236}">
                <a16:creationId xmlns:a16="http://schemas.microsoft.com/office/drawing/2014/main" id="{A39AAA2C-90A0-3719-1EDC-A994E29396AA}"/>
              </a:ext>
            </a:extLst>
          </p:cNvPr>
          <p:cNvSpPr>
            <a:spLocks noGrp="1"/>
          </p:cNvSpPr>
          <p:nvPr>
            <p:ph idx="1"/>
          </p:nvPr>
        </p:nvSpPr>
        <p:spPr>
          <a:xfrm>
            <a:off x="1136397" y="2418409"/>
            <a:ext cx="9688296" cy="3454358"/>
          </a:xfrm>
        </p:spPr>
        <p:txBody>
          <a:bodyPr vert="horz" lIns="91440" tIns="45720" rIns="91440" bIns="45720" rtlCol="0" anchor="t">
            <a:normAutofit/>
          </a:bodyPr>
          <a:lstStyle/>
          <a:p>
            <a:r>
              <a:rPr lang="en-US" sz="2000">
                <a:ea typeface="+mn-lt"/>
                <a:cs typeface="+mn-lt"/>
              </a:rPr>
              <a:t>Like </a:t>
            </a:r>
            <a:r>
              <a:rPr lang="en-US" sz="2000" b="1">
                <a:ea typeface="+mn-lt"/>
                <a:cs typeface="+mn-lt"/>
              </a:rPr>
              <a:t>abstract classes</a:t>
            </a:r>
            <a:r>
              <a:rPr lang="en-US" sz="2000">
                <a:ea typeface="+mn-lt"/>
                <a:cs typeface="+mn-lt"/>
              </a:rPr>
              <a:t>, interfaces </a:t>
            </a:r>
            <a:r>
              <a:rPr lang="en-US" sz="2000" b="1">
                <a:ea typeface="+mn-lt"/>
                <a:cs typeface="+mn-lt"/>
              </a:rPr>
              <a:t>cannot</a:t>
            </a:r>
            <a:r>
              <a:rPr lang="en-US" sz="2000">
                <a:ea typeface="+mn-lt"/>
                <a:cs typeface="+mn-lt"/>
              </a:rPr>
              <a:t> be used to create objects</a:t>
            </a:r>
          </a:p>
          <a:p>
            <a:r>
              <a:rPr lang="en-US" sz="2000">
                <a:ea typeface="+mn-lt"/>
                <a:cs typeface="+mn-lt"/>
              </a:rPr>
              <a:t>Interface methods do not have a body - the body is provided by the "implement" class</a:t>
            </a:r>
            <a:endParaRPr lang="en-US" sz="2000">
              <a:cs typeface="Calibri"/>
            </a:endParaRPr>
          </a:p>
          <a:p>
            <a:r>
              <a:rPr lang="en-US" sz="2000">
                <a:ea typeface="+mn-lt"/>
                <a:cs typeface="+mn-lt"/>
              </a:rPr>
              <a:t>On implementation of an interface, you must override all of its methods</a:t>
            </a:r>
            <a:endParaRPr lang="en-US" sz="2000"/>
          </a:p>
          <a:p>
            <a:r>
              <a:rPr lang="en-US" sz="2000">
                <a:ea typeface="+mn-lt"/>
                <a:cs typeface="+mn-lt"/>
              </a:rPr>
              <a:t>Interface methods are by default </a:t>
            </a:r>
            <a:r>
              <a:rPr lang="en-US" sz="2000">
                <a:latin typeface="Consolas"/>
              </a:rPr>
              <a:t>abstract</a:t>
            </a:r>
            <a:r>
              <a:rPr lang="en-US" sz="2000">
                <a:ea typeface="+mn-lt"/>
                <a:cs typeface="+mn-lt"/>
              </a:rPr>
              <a:t> and </a:t>
            </a:r>
            <a:r>
              <a:rPr lang="en-US" sz="2000">
                <a:latin typeface="Consolas"/>
              </a:rPr>
              <a:t>public</a:t>
            </a:r>
            <a:endParaRPr lang="en-US" sz="2000"/>
          </a:p>
          <a:p>
            <a:r>
              <a:rPr lang="en-US" sz="2000">
                <a:ea typeface="+mn-lt"/>
                <a:cs typeface="+mn-lt"/>
              </a:rPr>
              <a:t>Interface attributes are by default </a:t>
            </a:r>
            <a:r>
              <a:rPr lang="en-US" sz="2000">
                <a:latin typeface="Consolas"/>
              </a:rPr>
              <a:t>public</a:t>
            </a:r>
            <a:r>
              <a:rPr lang="en-US" sz="2000">
                <a:ea typeface="+mn-lt"/>
                <a:cs typeface="+mn-lt"/>
              </a:rPr>
              <a:t>, </a:t>
            </a:r>
            <a:r>
              <a:rPr lang="en-US" sz="2000">
                <a:latin typeface="Consolas"/>
              </a:rPr>
              <a:t>static</a:t>
            </a:r>
            <a:r>
              <a:rPr lang="en-US" sz="2000">
                <a:ea typeface="+mn-lt"/>
                <a:cs typeface="+mn-lt"/>
              </a:rPr>
              <a:t> and </a:t>
            </a:r>
            <a:r>
              <a:rPr lang="en-US" sz="2000">
                <a:latin typeface="Consolas"/>
              </a:rPr>
              <a:t>final</a:t>
            </a:r>
            <a:endParaRPr lang="en-US" sz="2000"/>
          </a:p>
          <a:p>
            <a:r>
              <a:rPr lang="en-US" sz="2000">
                <a:ea typeface="+mn-lt"/>
                <a:cs typeface="+mn-lt"/>
              </a:rPr>
              <a:t>An interface cannot contain a constructor (as it cannot be used to create objects)</a:t>
            </a:r>
            <a:endParaRPr lang="en-US" sz="2000"/>
          </a:p>
          <a:p>
            <a:endParaRPr lang="en-US" sz="2000">
              <a:cs typeface="Calibri"/>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0769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736E3-D05C-CF62-6BC2-0C1FA57E77F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Why And When To Use Interfaces?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60ACAF42-A409-045D-DE69-05AF663F6349}"/>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1) To achieve security - hide certain details and only show the important details of an object (interface).</a:t>
            </a:r>
            <a:endParaRPr lang="en-US" sz="2000">
              <a:cs typeface="Calibri" panose="020F0502020204030204"/>
            </a:endParaRPr>
          </a:p>
          <a:p>
            <a:r>
              <a:rPr lang="en-US" sz="2000">
                <a:ea typeface="+mn-lt"/>
                <a:cs typeface="+mn-lt"/>
              </a:rPr>
              <a:t>2) Java does not support "multiple inheritance" (a class can only inherit from one superclass).</a:t>
            </a:r>
          </a:p>
          <a:p>
            <a:pPr marL="0" indent="0">
              <a:buNone/>
            </a:pPr>
            <a:r>
              <a:rPr lang="en-US" sz="2000">
                <a:ea typeface="+mn-lt"/>
                <a:cs typeface="+mn-lt"/>
              </a:rPr>
              <a:t> However, it can be achieved with interfaces, because the class can </a:t>
            </a:r>
            <a:r>
              <a:rPr lang="en-US" sz="2000" b="1">
                <a:ea typeface="+mn-lt"/>
                <a:cs typeface="+mn-lt"/>
              </a:rPr>
              <a:t>implement</a:t>
            </a:r>
            <a:r>
              <a:rPr lang="en-US" sz="2000">
                <a:ea typeface="+mn-lt"/>
                <a:cs typeface="+mn-lt"/>
              </a:rPr>
              <a:t> multiple interfaces. </a:t>
            </a:r>
          </a:p>
          <a:p>
            <a:pPr marL="0" indent="0">
              <a:buNone/>
            </a:pPr>
            <a:endParaRPr lang="en-US" sz="2000" b="1">
              <a:ea typeface="+mn-lt"/>
              <a:cs typeface="+mn-lt"/>
            </a:endParaRPr>
          </a:p>
          <a:p>
            <a:pPr marL="0" indent="0">
              <a:buNone/>
            </a:pPr>
            <a:r>
              <a:rPr lang="en-US" sz="2000" b="1">
                <a:ea typeface="+mn-lt"/>
                <a:cs typeface="+mn-lt"/>
              </a:rPr>
              <a:t>Note:</a:t>
            </a:r>
            <a:r>
              <a:rPr lang="en-US" sz="2000">
                <a:ea typeface="+mn-lt"/>
                <a:cs typeface="+mn-lt"/>
              </a:rPr>
              <a:t> To implement multiple interfaces, separate them with a comma </a:t>
            </a:r>
            <a:endParaRPr lang="en-US" sz="2000">
              <a:cs typeface="Calibri"/>
            </a:endParaRPr>
          </a:p>
          <a:p>
            <a:endParaRPr lang="en-US" sz="2000">
              <a:cs typeface="Calibri"/>
            </a:endParaRPr>
          </a:p>
        </p:txBody>
      </p:sp>
    </p:spTree>
    <p:extLst>
      <p:ext uri="{BB962C8B-B14F-4D97-AF65-F5344CB8AC3E}">
        <p14:creationId xmlns:p14="http://schemas.microsoft.com/office/powerpoint/2010/main" val="41944767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and red cube illustration">
            <a:extLst>
              <a:ext uri="{FF2B5EF4-FFF2-40B4-BE49-F238E27FC236}">
                <a16:creationId xmlns:a16="http://schemas.microsoft.com/office/drawing/2014/main" id="{6437E489-8176-BA87-7543-61A49B870348}"/>
              </a:ext>
            </a:extLst>
          </p:cNvPr>
          <p:cNvPicPr>
            <a:picLocks noChangeAspect="1"/>
          </p:cNvPicPr>
          <p:nvPr/>
        </p:nvPicPr>
        <p:blipFill rotWithShape="1">
          <a:blip r:embed="rId2"/>
          <a:srcRect l="8182" r="20605" b="6"/>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2FE264-C47D-606F-9AB7-F8C03DC0619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a:solidFill>
                  <a:srgbClr val="FFFFFF"/>
                </a:solidFill>
              </a:rPr>
              <a:t>Multiple Interfaces</a:t>
            </a:r>
          </a:p>
        </p:txBody>
      </p:sp>
    </p:spTree>
    <p:extLst>
      <p:ext uri="{BB962C8B-B14F-4D97-AF65-F5344CB8AC3E}">
        <p14:creationId xmlns:p14="http://schemas.microsoft.com/office/powerpoint/2010/main" val="24550713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EF3C8-5BB9-BEAF-2162-1D702C3CAB4C}"/>
              </a:ext>
            </a:extLst>
          </p:cNvPr>
          <p:cNvSpPr>
            <a:spLocks noGrp="1"/>
          </p:cNvSpPr>
          <p:nvPr>
            <p:ph type="title"/>
          </p:nvPr>
        </p:nvSpPr>
        <p:spPr>
          <a:xfrm>
            <a:off x="914402" y="489508"/>
            <a:ext cx="5181597" cy="1655482"/>
          </a:xfrm>
        </p:spPr>
        <p:txBody>
          <a:bodyPr anchor="b">
            <a:normAutofit/>
          </a:bodyPr>
          <a:lstStyle/>
          <a:p>
            <a:pPr algn="r"/>
            <a:r>
              <a:rPr lang="en-US" sz="4000" b="1"/>
              <a:t>Enums</a:t>
            </a:r>
            <a:endParaRPr lang="en-US" sz="4000" b="1">
              <a:cs typeface="Calibri Light"/>
            </a:endParaRPr>
          </a:p>
        </p:txBody>
      </p:sp>
      <p:sp>
        <p:nvSpPr>
          <p:cNvPr id="3" name="Content Placeholder 2">
            <a:extLst>
              <a:ext uri="{FF2B5EF4-FFF2-40B4-BE49-F238E27FC236}">
                <a16:creationId xmlns:a16="http://schemas.microsoft.com/office/drawing/2014/main" id="{0FA4F890-61F0-74F7-603F-7F95D537F4AF}"/>
              </a:ext>
            </a:extLst>
          </p:cNvPr>
          <p:cNvSpPr>
            <a:spLocks noGrp="1"/>
          </p:cNvSpPr>
          <p:nvPr>
            <p:ph idx="1"/>
          </p:nvPr>
        </p:nvSpPr>
        <p:spPr>
          <a:xfrm>
            <a:off x="914402" y="2418408"/>
            <a:ext cx="5181598" cy="3409898"/>
          </a:xfrm>
        </p:spPr>
        <p:txBody>
          <a:bodyPr vert="horz" lIns="91440" tIns="45720" rIns="91440" bIns="45720" rtlCol="0" anchor="t">
            <a:normAutofit/>
          </a:bodyPr>
          <a:lstStyle/>
          <a:p>
            <a:pPr algn="r"/>
            <a:r>
              <a:rPr lang="en-US" sz="2000" dirty="0">
                <a:ea typeface="+mn-lt"/>
                <a:cs typeface="+mn-lt"/>
              </a:rPr>
              <a:t>An </a:t>
            </a:r>
            <a:r>
              <a:rPr lang="en-US" sz="2000" dirty="0" err="1">
                <a:latin typeface="Consolas"/>
              </a:rPr>
              <a:t>enum</a:t>
            </a:r>
            <a:r>
              <a:rPr lang="en-US" sz="2000" dirty="0">
                <a:ea typeface="+mn-lt"/>
                <a:cs typeface="+mn-lt"/>
              </a:rPr>
              <a:t> is a special "class" that represents a group of </a:t>
            </a:r>
            <a:r>
              <a:rPr lang="en-US" sz="2000" b="1" dirty="0">
                <a:ea typeface="+mn-lt"/>
                <a:cs typeface="+mn-lt"/>
              </a:rPr>
              <a:t>constants</a:t>
            </a:r>
            <a:r>
              <a:rPr lang="en-US" sz="2000" dirty="0">
                <a:ea typeface="+mn-lt"/>
                <a:cs typeface="+mn-lt"/>
              </a:rPr>
              <a:t> (unchangeable variables, like </a:t>
            </a:r>
            <a:r>
              <a:rPr lang="en-US" sz="2000" dirty="0">
                <a:latin typeface="Consolas"/>
              </a:rPr>
              <a:t>final</a:t>
            </a:r>
            <a:r>
              <a:rPr lang="en-US" sz="2000" dirty="0">
                <a:ea typeface="+mn-lt"/>
                <a:cs typeface="+mn-lt"/>
              </a:rPr>
              <a:t> variables).</a:t>
            </a:r>
            <a:endParaRPr lang="en-US" sz="2000" dirty="0">
              <a:cs typeface="Calibri" panose="020F0502020204030204"/>
            </a:endParaRPr>
          </a:p>
          <a:p>
            <a:pPr algn="r"/>
            <a:r>
              <a:rPr lang="en-US" sz="2000" dirty="0">
                <a:ea typeface="+mn-lt"/>
                <a:cs typeface="+mn-lt"/>
              </a:rPr>
              <a:t>To create an </a:t>
            </a:r>
            <a:r>
              <a:rPr lang="en-US" sz="2000" dirty="0" err="1">
                <a:latin typeface="Consolas"/>
              </a:rPr>
              <a:t>enum</a:t>
            </a:r>
            <a:r>
              <a:rPr lang="en-US" sz="2000" dirty="0">
                <a:ea typeface="+mn-lt"/>
                <a:cs typeface="+mn-lt"/>
              </a:rPr>
              <a:t>, use the </a:t>
            </a:r>
            <a:r>
              <a:rPr lang="en-US" sz="2000" dirty="0" err="1">
                <a:latin typeface="Consolas"/>
              </a:rPr>
              <a:t>enum</a:t>
            </a:r>
            <a:r>
              <a:rPr lang="en-US" sz="2000" dirty="0">
                <a:ea typeface="+mn-lt"/>
                <a:cs typeface="+mn-lt"/>
              </a:rPr>
              <a:t> keyword (instead of class or interface), and separate the constants with a comma. Note that they should be in uppercase letters</a:t>
            </a:r>
            <a:endParaRPr lang="en-US" sz="2000" dirty="0"/>
          </a:p>
          <a:p>
            <a:pPr algn="r"/>
            <a:r>
              <a:rPr lang="en-US" sz="2000" b="1" dirty="0">
                <a:ea typeface="+mn-lt"/>
                <a:cs typeface="+mn-lt"/>
              </a:rPr>
              <a:t>Enum</a:t>
            </a:r>
            <a:r>
              <a:rPr lang="en-US" sz="2000" dirty="0">
                <a:ea typeface="+mn-lt"/>
                <a:cs typeface="+mn-lt"/>
              </a:rPr>
              <a:t> is short for "enumerations", which means "specifically listed"</a:t>
            </a:r>
            <a:endParaRPr lang="en-US" sz="2000" dirty="0">
              <a:cs typeface="Calibri"/>
            </a:endParaRPr>
          </a:p>
        </p:txBody>
      </p:sp>
      <p:pic>
        <p:nvPicPr>
          <p:cNvPr id="4" name="Picture 4">
            <a:extLst>
              <a:ext uri="{FF2B5EF4-FFF2-40B4-BE49-F238E27FC236}">
                <a16:creationId xmlns:a16="http://schemas.microsoft.com/office/drawing/2014/main" id="{BE0E2ADD-4319-179E-77D0-72143BFE495A}"/>
              </a:ext>
            </a:extLst>
          </p:cNvPr>
          <p:cNvPicPr>
            <a:picLocks noChangeAspect="1"/>
          </p:cNvPicPr>
          <p:nvPr/>
        </p:nvPicPr>
        <p:blipFill>
          <a:blip r:embed="rId2"/>
          <a:stretch>
            <a:fillRect/>
          </a:stretch>
        </p:blipFill>
        <p:spPr>
          <a:xfrm>
            <a:off x="6675120" y="886467"/>
            <a:ext cx="4957638" cy="4699427"/>
          </a:xfrm>
          <a:prstGeom prst="rect">
            <a:avLst/>
          </a:prstGeom>
        </p:spPr>
      </p:pic>
      <p:sp>
        <p:nvSpPr>
          <p:cNvPr id="21" name="Rectangle 20">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3072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4C332-3C68-170A-BDB4-21788AA8AC62}"/>
              </a:ext>
            </a:extLst>
          </p:cNvPr>
          <p:cNvSpPr>
            <a:spLocks noGrp="1"/>
          </p:cNvSpPr>
          <p:nvPr>
            <p:ph type="title"/>
          </p:nvPr>
        </p:nvSpPr>
        <p:spPr>
          <a:xfrm>
            <a:off x="1136397" y="502020"/>
            <a:ext cx="5323715" cy="1642970"/>
          </a:xfrm>
        </p:spPr>
        <p:txBody>
          <a:bodyPr anchor="b">
            <a:normAutofit/>
          </a:bodyPr>
          <a:lstStyle/>
          <a:p>
            <a:r>
              <a:rPr lang="en-US" sz="4000" b="1" dirty="0">
                <a:cs typeface="Calibri Light"/>
              </a:rPr>
              <a:t>Enum vs Class</a:t>
            </a:r>
          </a:p>
        </p:txBody>
      </p:sp>
      <p:sp>
        <p:nvSpPr>
          <p:cNvPr id="3" name="Content Placeholder 2">
            <a:extLst>
              <a:ext uri="{FF2B5EF4-FFF2-40B4-BE49-F238E27FC236}">
                <a16:creationId xmlns:a16="http://schemas.microsoft.com/office/drawing/2014/main" id="{EC8515F9-ACDB-11A3-5D1D-F6C28F09BA8E}"/>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400" dirty="0">
                <a:ea typeface="+mn-lt"/>
                <a:cs typeface="+mn-lt"/>
              </a:rPr>
              <a:t>An </a:t>
            </a:r>
            <a:r>
              <a:rPr lang="en-US" sz="2400" dirty="0" err="1">
                <a:latin typeface="Consolas"/>
              </a:rPr>
              <a:t>enum</a:t>
            </a:r>
            <a:r>
              <a:rPr lang="en-US" sz="2400" dirty="0">
                <a:ea typeface="+mn-lt"/>
                <a:cs typeface="+mn-lt"/>
              </a:rPr>
              <a:t> can, just like a </a:t>
            </a:r>
            <a:r>
              <a:rPr lang="en-US" sz="2400" dirty="0">
                <a:latin typeface="Consolas"/>
              </a:rPr>
              <a:t>class</a:t>
            </a:r>
            <a:r>
              <a:rPr lang="en-US" sz="2400" dirty="0">
                <a:ea typeface="+mn-lt"/>
                <a:cs typeface="+mn-lt"/>
              </a:rPr>
              <a:t>, have attributes and methods. The only difference is that </a:t>
            </a:r>
            <a:r>
              <a:rPr lang="en-US" sz="2400" dirty="0" err="1">
                <a:ea typeface="+mn-lt"/>
                <a:cs typeface="+mn-lt"/>
              </a:rPr>
              <a:t>enum</a:t>
            </a:r>
            <a:r>
              <a:rPr lang="en-US" sz="2400" dirty="0">
                <a:ea typeface="+mn-lt"/>
                <a:cs typeface="+mn-lt"/>
              </a:rPr>
              <a:t> constants are </a:t>
            </a:r>
            <a:r>
              <a:rPr lang="en-US" sz="2400" dirty="0">
                <a:latin typeface="Consolas"/>
              </a:rPr>
              <a:t>public</a:t>
            </a:r>
            <a:r>
              <a:rPr lang="en-US" sz="2400" dirty="0">
                <a:ea typeface="+mn-lt"/>
                <a:cs typeface="+mn-lt"/>
              </a:rPr>
              <a:t>, </a:t>
            </a:r>
            <a:r>
              <a:rPr lang="en-US" sz="2400" dirty="0">
                <a:latin typeface="Consolas"/>
              </a:rPr>
              <a:t>static</a:t>
            </a:r>
            <a:r>
              <a:rPr lang="en-US" sz="2400" dirty="0">
                <a:ea typeface="+mn-lt"/>
                <a:cs typeface="+mn-lt"/>
              </a:rPr>
              <a:t> and </a:t>
            </a:r>
            <a:r>
              <a:rPr lang="en-US" sz="2400" dirty="0">
                <a:latin typeface="Consolas"/>
              </a:rPr>
              <a:t>final</a:t>
            </a:r>
            <a:r>
              <a:rPr lang="en-US" sz="2400" dirty="0">
                <a:ea typeface="+mn-lt"/>
                <a:cs typeface="+mn-lt"/>
              </a:rPr>
              <a:t> (unchangeable - cannot be overridden).</a:t>
            </a:r>
            <a:endParaRPr lang="en-US" sz="2400" dirty="0">
              <a:cs typeface="Calibri" panose="020F0502020204030204"/>
            </a:endParaRPr>
          </a:p>
          <a:p>
            <a:r>
              <a:rPr lang="en-US" sz="2400" dirty="0">
                <a:ea typeface="+mn-lt"/>
                <a:cs typeface="+mn-lt"/>
              </a:rPr>
              <a:t>An </a:t>
            </a:r>
            <a:r>
              <a:rPr lang="en-US" sz="2400" dirty="0" err="1">
                <a:latin typeface="Consolas"/>
              </a:rPr>
              <a:t>enum</a:t>
            </a:r>
            <a:r>
              <a:rPr lang="en-US" sz="2400" dirty="0">
                <a:ea typeface="+mn-lt"/>
                <a:cs typeface="+mn-lt"/>
              </a:rPr>
              <a:t> cannot be used to create objects, and it cannot extend other classes (but it can implement interfaces).</a:t>
            </a:r>
            <a:endParaRPr lang="en-US" sz="2400" dirty="0">
              <a:cs typeface="Calibri"/>
            </a:endParaRPr>
          </a:p>
          <a:p>
            <a:endParaRPr lang="en-US" sz="2400" dirty="0">
              <a:cs typeface="Calibri"/>
            </a:endParaRP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aptop Secure">
            <a:extLst>
              <a:ext uri="{FF2B5EF4-FFF2-40B4-BE49-F238E27FC236}">
                <a16:creationId xmlns:a16="http://schemas.microsoft.com/office/drawing/2014/main" id="{83A5507B-0CC9-D86D-0081-61050C725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263018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E4ADA-85A6-8AC5-CDBD-498872D6EFB6}"/>
              </a:ext>
            </a:extLst>
          </p:cNvPr>
          <p:cNvSpPr>
            <a:spLocks noGrp="1"/>
          </p:cNvSpPr>
          <p:nvPr>
            <p:ph type="title"/>
          </p:nvPr>
        </p:nvSpPr>
        <p:spPr>
          <a:xfrm>
            <a:off x="1136398" y="502021"/>
            <a:ext cx="5427525" cy="1667997"/>
          </a:xfrm>
        </p:spPr>
        <p:txBody>
          <a:bodyPr anchor="b">
            <a:normAutofit/>
          </a:bodyPr>
          <a:lstStyle/>
          <a:p>
            <a:r>
              <a:rPr lang="en-US" sz="4000" b="1"/>
              <a:t>When To Use Enums?</a:t>
            </a:r>
            <a:endParaRPr lang="en-US" sz="4000" b="1">
              <a:cs typeface="Calibri Light"/>
            </a:endParaRPr>
          </a:p>
        </p:txBody>
      </p:sp>
      <p:sp>
        <p:nvSpPr>
          <p:cNvPr id="3" name="Content Placeholder 2">
            <a:extLst>
              <a:ext uri="{FF2B5EF4-FFF2-40B4-BE49-F238E27FC236}">
                <a16:creationId xmlns:a16="http://schemas.microsoft.com/office/drawing/2014/main" id="{06D424E6-BDCA-7953-50B3-5671099DACD9}"/>
              </a:ext>
            </a:extLst>
          </p:cNvPr>
          <p:cNvSpPr>
            <a:spLocks noGrp="1"/>
          </p:cNvSpPr>
          <p:nvPr>
            <p:ph idx="1"/>
          </p:nvPr>
        </p:nvSpPr>
        <p:spPr>
          <a:xfrm>
            <a:off x="1136398" y="2405467"/>
            <a:ext cx="5427526" cy="3535083"/>
          </a:xfrm>
        </p:spPr>
        <p:txBody>
          <a:bodyPr vert="horz" lIns="91440" tIns="45720" rIns="91440" bIns="45720" rtlCol="0" anchor="t">
            <a:normAutofit/>
          </a:bodyPr>
          <a:lstStyle/>
          <a:p>
            <a:r>
              <a:rPr lang="en-US" sz="2000">
                <a:ea typeface="+mn-lt"/>
                <a:cs typeface="+mn-lt"/>
              </a:rPr>
              <a:t>Use enums when you have values that you know aren't going to change, like month days, days, colors, deck of cards, etc.</a:t>
            </a:r>
            <a:endParaRPr lang="en-US" sz="2000"/>
          </a:p>
        </p:txBody>
      </p:sp>
      <p:pic>
        <p:nvPicPr>
          <p:cNvPr id="5" name="Picture 4" descr="Colourful maths learning objects">
            <a:extLst>
              <a:ext uri="{FF2B5EF4-FFF2-40B4-BE49-F238E27FC236}">
                <a16:creationId xmlns:a16="http://schemas.microsoft.com/office/drawing/2014/main" id="{6BD1907E-2367-58D4-FC77-D4438A3A99F5}"/>
              </a:ext>
            </a:extLst>
          </p:cNvPr>
          <p:cNvPicPr>
            <a:picLocks noChangeAspect="1"/>
          </p:cNvPicPr>
          <p:nvPr/>
        </p:nvPicPr>
        <p:blipFill rotWithShape="1">
          <a:blip r:embed="rId2"/>
          <a:srcRect l="15943" r="17307" b="-1"/>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8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8F809-077F-9F42-2BFD-3E5551EDB1DD}"/>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ea typeface="+mj-lt"/>
                <a:cs typeface="+mj-lt"/>
              </a:rPr>
              <a:t>Object</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0AFDDA19-D5F0-4805-BCC1-79ED306D34D2}"/>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ea typeface="+mn-lt"/>
                <a:cs typeface="+mn-lt"/>
              </a:rPr>
              <a:t> Object is an element or an entity that has a state and behavior. </a:t>
            </a:r>
          </a:p>
          <a:p>
            <a:r>
              <a:rPr lang="en-US" sz="2000">
                <a:ea typeface="+mn-lt"/>
                <a:cs typeface="+mn-lt"/>
              </a:rPr>
              <a:t>For example, a dog can be considered an object with a color, a breed, and a name. </a:t>
            </a:r>
          </a:p>
          <a:p>
            <a:r>
              <a:rPr lang="en-US" sz="2000">
                <a:ea typeface="+mn-lt"/>
                <a:cs typeface="+mn-lt"/>
              </a:rPr>
              <a:t>It has behaviors such as barking and eating.</a:t>
            </a:r>
            <a:endParaRPr lang="en-US" sz="2000">
              <a:cs typeface="Calibri"/>
            </a:endParaRPr>
          </a:p>
        </p:txBody>
      </p:sp>
    </p:spTree>
    <p:extLst>
      <p:ext uri="{BB962C8B-B14F-4D97-AF65-F5344CB8AC3E}">
        <p14:creationId xmlns:p14="http://schemas.microsoft.com/office/powerpoint/2010/main" val="241627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A9868-BC26-D528-B4CF-8ED368B2DDFD}"/>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User Input (Scanner)</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B90F1C60-8D9B-3408-8F9F-E45C3560FCB4}"/>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The </a:t>
            </a:r>
            <a:r>
              <a:rPr lang="en-US" sz="2000">
                <a:latin typeface="Consolas"/>
              </a:rPr>
              <a:t>Scanner</a:t>
            </a:r>
            <a:r>
              <a:rPr lang="en-US" sz="2000">
                <a:ea typeface="+mn-lt"/>
                <a:cs typeface="+mn-lt"/>
              </a:rPr>
              <a:t> class is used to get user input, and it is found in the </a:t>
            </a:r>
            <a:r>
              <a:rPr lang="en-US" sz="2000">
                <a:latin typeface="Consolas"/>
              </a:rPr>
              <a:t>java.util</a:t>
            </a:r>
            <a:r>
              <a:rPr lang="en-US" sz="2000">
                <a:ea typeface="+mn-lt"/>
                <a:cs typeface="+mn-lt"/>
              </a:rPr>
              <a:t> package.</a:t>
            </a:r>
            <a:endParaRPr lang="en-US" sz="2000">
              <a:cs typeface="Calibri" panose="020F0502020204030204"/>
            </a:endParaRPr>
          </a:p>
          <a:p>
            <a:r>
              <a:rPr lang="en-US" sz="2000">
                <a:ea typeface="+mn-lt"/>
                <a:cs typeface="+mn-lt"/>
              </a:rPr>
              <a:t>To use the </a:t>
            </a:r>
            <a:r>
              <a:rPr lang="en-US" sz="2000">
                <a:latin typeface="Consolas"/>
              </a:rPr>
              <a:t>Scanner</a:t>
            </a:r>
            <a:r>
              <a:rPr lang="en-US" sz="2000">
                <a:ea typeface="+mn-lt"/>
                <a:cs typeface="+mn-lt"/>
              </a:rPr>
              <a:t> class, create an object of the class and use any of the available methods found in the </a:t>
            </a:r>
            <a:r>
              <a:rPr lang="en-US" sz="2000">
                <a:latin typeface="Consolas"/>
              </a:rPr>
              <a:t>Scanner</a:t>
            </a:r>
            <a:r>
              <a:rPr lang="en-US" sz="2000">
                <a:ea typeface="+mn-lt"/>
                <a:cs typeface="+mn-lt"/>
              </a:rPr>
              <a:t> class documentation. In our example, we will use the </a:t>
            </a:r>
            <a:r>
              <a:rPr lang="en-US" sz="2000">
                <a:latin typeface="Consolas"/>
              </a:rPr>
              <a:t>nextLine()</a:t>
            </a:r>
            <a:r>
              <a:rPr lang="en-US" sz="2000">
                <a:ea typeface="+mn-lt"/>
                <a:cs typeface="+mn-lt"/>
              </a:rPr>
              <a:t> method, which is used to read Strings</a:t>
            </a:r>
            <a:endParaRPr lang="en-US" sz="2000"/>
          </a:p>
          <a:p>
            <a:endParaRPr lang="en-US" sz="2000">
              <a:cs typeface="Calibri"/>
            </a:endParaRPr>
          </a:p>
        </p:txBody>
      </p:sp>
    </p:spTree>
    <p:extLst>
      <p:ext uri="{BB962C8B-B14F-4D97-AF65-F5344CB8AC3E}">
        <p14:creationId xmlns:p14="http://schemas.microsoft.com/office/powerpoint/2010/main" val="2691174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1">
            <a:extLst>
              <a:ext uri="{FF2B5EF4-FFF2-40B4-BE49-F238E27FC236}">
                <a16:creationId xmlns:a16="http://schemas.microsoft.com/office/drawing/2014/main" id="{4D1248EE-67D1-4BDE-AB0E-01D7CD8D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C117A-8391-2417-093E-6E94FFAB7D77}"/>
              </a:ext>
            </a:extLst>
          </p:cNvPr>
          <p:cNvSpPr>
            <a:spLocks noGrp="1"/>
          </p:cNvSpPr>
          <p:nvPr>
            <p:ph type="title"/>
          </p:nvPr>
        </p:nvSpPr>
        <p:spPr>
          <a:xfrm>
            <a:off x="914402" y="4996329"/>
            <a:ext cx="10943421" cy="1035982"/>
          </a:xfrm>
        </p:spPr>
        <p:txBody>
          <a:bodyPr vert="horz" lIns="91440" tIns="45720" rIns="91440" bIns="45720" rtlCol="0" anchor="t">
            <a:normAutofit/>
          </a:bodyPr>
          <a:lstStyle/>
          <a:p>
            <a:pPr algn="r"/>
            <a:r>
              <a:rPr lang="en-US" sz="4000" b="1"/>
              <a:t>Input Types</a:t>
            </a:r>
          </a:p>
        </p:txBody>
      </p:sp>
      <p:sp>
        <p:nvSpPr>
          <p:cNvPr id="5" name="TextBox 4">
            <a:extLst>
              <a:ext uri="{FF2B5EF4-FFF2-40B4-BE49-F238E27FC236}">
                <a16:creationId xmlns:a16="http://schemas.microsoft.com/office/drawing/2014/main" id="{15E300AD-7216-2BC7-B7DE-1EA3AB3B2B7C}"/>
              </a:ext>
            </a:extLst>
          </p:cNvPr>
          <p:cNvSpPr txBox="1"/>
          <p:nvPr/>
        </p:nvSpPr>
        <p:spPr>
          <a:xfrm>
            <a:off x="545309" y="457199"/>
            <a:ext cx="3146474" cy="417064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indent="-228600" algn="r">
              <a:lnSpc>
                <a:spcPct val="90000"/>
              </a:lnSpc>
              <a:spcAft>
                <a:spcPts val="600"/>
              </a:spcAft>
              <a:buFont typeface="Arial" panose="020B0604020202020204" pitchFamily="34" charset="0"/>
              <a:buChar char="•"/>
            </a:pPr>
            <a:r>
              <a:rPr lang="en-US" sz="2000"/>
              <a:t>If you enter wrong input (e.g. text in a numerical input), you will get an exception/error message (like "InputMismatchException").</a:t>
            </a:r>
          </a:p>
        </p:txBody>
      </p:sp>
      <p:pic>
        <p:nvPicPr>
          <p:cNvPr id="4" name="Picture 4">
            <a:extLst>
              <a:ext uri="{FF2B5EF4-FFF2-40B4-BE49-F238E27FC236}">
                <a16:creationId xmlns:a16="http://schemas.microsoft.com/office/drawing/2014/main" id="{55DE47C1-45F6-54A0-5E99-F5072583AD3B}"/>
              </a:ext>
            </a:extLst>
          </p:cNvPr>
          <p:cNvPicPr>
            <a:picLocks noGrp="1" noChangeAspect="1"/>
          </p:cNvPicPr>
          <p:nvPr>
            <p:ph idx="1"/>
          </p:nvPr>
        </p:nvPicPr>
        <p:blipFill rotWithShape="1">
          <a:blip r:embed="rId2"/>
          <a:srcRect t="1415" r="3" b="3"/>
          <a:stretch/>
        </p:blipFill>
        <p:spPr>
          <a:xfrm>
            <a:off x="4038600" y="-431"/>
            <a:ext cx="7696201" cy="4628272"/>
          </a:xfrm>
          <a:prstGeom prst="rect">
            <a:avLst/>
          </a:prstGeom>
        </p:spPr>
      </p:pic>
      <p:sp>
        <p:nvSpPr>
          <p:cNvPr id="37" name="Rectangle 23">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5">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479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7A27D-2296-B373-03EC-4EC47A051DE8}"/>
              </a:ext>
            </a:extLst>
          </p:cNvPr>
          <p:cNvSpPr>
            <a:spLocks noGrp="1"/>
          </p:cNvSpPr>
          <p:nvPr>
            <p:ph type="title"/>
          </p:nvPr>
        </p:nvSpPr>
        <p:spPr>
          <a:xfrm>
            <a:off x="5596501" y="489508"/>
            <a:ext cx="5754896" cy="1667569"/>
          </a:xfrm>
        </p:spPr>
        <p:txBody>
          <a:bodyPr anchor="b">
            <a:normAutofit/>
          </a:bodyPr>
          <a:lstStyle/>
          <a:p>
            <a:r>
              <a:rPr lang="en-US" sz="4000" b="1"/>
              <a:t>Exceptions</a:t>
            </a:r>
            <a:endParaRPr lang="en-US" sz="4000" b="1">
              <a:cs typeface="Calibri Light"/>
            </a:endParaRPr>
          </a:p>
        </p:txBody>
      </p:sp>
      <p:pic>
        <p:nvPicPr>
          <p:cNvPr id="21" name="Graphic 6" descr="Programmer">
            <a:extLst>
              <a:ext uri="{FF2B5EF4-FFF2-40B4-BE49-F238E27FC236}">
                <a16:creationId xmlns:a16="http://schemas.microsoft.com/office/drawing/2014/main" id="{215263C3-B1A6-C4AE-1E48-203E87FB6A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692E4DC4-6304-478D-2284-CB3039DF96F5}"/>
              </a:ext>
            </a:extLst>
          </p:cNvPr>
          <p:cNvSpPr>
            <a:spLocks noGrp="1"/>
          </p:cNvSpPr>
          <p:nvPr>
            <p:ph idx="1"/>
          </p:nvPr>
        </p:nvSpPr>
        <p:spPr>
          <a:xfrm>
            <a:off x="5596502" y="2405894"/>
            <a:ext cx="5754896" cy="3197464"/>
          </a:xfrm>
        </p:spPr>
        <p:txBody>
          <a:bodyPr vert="horz" lIns="91440" tIns="45720" rIns="91440" bIns="45720" rtlCol="0" anchor="t">
            <a:normAutofit/>
          </a:bodyPr>
          <a:lstStyle/>
          <a:p>
            <a:r>
              <a:rPr lang="en-US" sz="2000">
                <a:ea typeface="+mn-lt"/>
                <a:cs typeface="+mn-lt"/>
              </a:rPr>
              <a:t>When executing Java code, different errors can occur: coding errors made by the programmer, errors due to wrong input, or other unforeseeable things.</a:t>
            </a:r>
            <a:endParaRPr lang="en-US" sz="2000">
              <a:cs typeface="Calibri" panose="020F0502020204030204"/>
            </a:endParaRPr>
          </a:p>
          <a:p>
            <a:r>
              <a:rPr lang="en-US" sz="2000">
                <a:ea typeface="+mn-lt"/>
                <a:cs typeface="+mn-lt"/>
              </a:rPr>
              <a:t>When an error occurs, Java will normally stop and generate an error message. The technical term for this is: Java will throw an </a:t>
            </a:r>
            <a:r>
              <a:rPr lang="en-US" sz="2000" b="1">
                <a:ea typeface="+mn-lt"/>
                <a:cs typeface="+mn-lt"/>
              </a:rPr>
              <a:t>exception</a:t>
            </a:r>
            <a:r>
              <a:rPr lang="en-US" sz="2000">
                <a:ea typeface="+mn-lt"/>
                <a:cs typeface="+mn-lt"/>
              </a:rPr>
              <a:t> (throw an error)</a:t>
            </a:r>
            <a:endParaRPr lang="en-US" sz="2000"/>
          </a:p>
          <a:p>
            <a:endParaRPr lang="en-US" sz="2000">
              <a:cs typeface="Calibri"/>
            </a:endParaRPr>
          </a:p>
        </p:txBody>
      </p:sp>
      <p:sp>
        <p:nvSpPr>
          <p:cNvPr id="2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592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EAC2-F735-97B8-5056-6DBCA5AEBE3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a:solidFill>
                  <a:schemeClr val="tx1"/>
                </a:solidFill>
                <a:latin typeface="+mj-lt"/>
                <a:ea typeface="+mj-ea"/>
                <a:cs typeface="+mj-cs"/>
              </a:rPr>
              <a:t>Exceptions</a:t>
            </a:r>
          </a:p>
        </p:txBody>
      </p:sp>
      <p:pic>
        <p:nvPicPr>
          <p:cNvPr id="4" name="Picture 4">
            <a:extLst>
              <a:ext uri="{FF2B5EF4-FFF2-40B4-BE49-F238E27FC236}">
                <a16:creationId xmlns:a16="http://schemas.microsoft.com/office/drawing/2014/main" id="{A8CB4FB5-3EAC-9026-FBB8-4AB1361E71E3}"/>
              </a:ext>
            </a:extLst>
          </p:cNvPr>
          <p:cNvPicPr>
            <a:picLocks noGrp="1" noChangeAspect="1"/>
          </p:cNvPicPr>
          <p:nvPr>
            <p:ph idx="1"/>
          </p:nvPr>
        </p:nvPicPr>
        <p:blipFill>
          <a:blip r:embed="rId2"/>
          <a:stretch>
            <a:fillRect/>
          </a:stretch>
        </p:blipFill>
        <p:spPr>
          <a:xfrm>
            <a:off x="2166136" y="1863801"/>
            <a:ext cx="7859727" cy="4440746"/>
          </a:xfrm>
          <a:prstGeom prst="rect">
            <a:avLst/>
          </a:prstGeom>
        </p:spPr>
      </p:pic>
    </p:spTree>
    <p:extLst>
      <p:ext uri="{BB962C8B-B14F-4D97-AF65-F5344CB8AC3E}">
        <p14:creationId xmlns:p14="http://schemas.microsoft.com/office/powerpoint/2010/main" val="138237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D559D-DF58-DFDB-7317-E25853EF2FFE}"/>
              </a:ext>
            </a:extLst>
          </p:cNvPr>
          <p:cNvSpPr>
            <a:spLocks noGrp="1"/>
          </p:cNvSpPr>
          <p:nvPr>
            <p:ph type="title"/>
          </p:nvPr>
        </p:nvSpPr>
        <p:spPr>
          <a:xfrm>
            <a:off x="914402" y="489508"/>
            <a:ext cx="5181597" cy="1655482"/>
          </a:xfrm>
        </p:spPr>
        <p:txBody>
          <a:bodyPr anchor="b">
            <a:normAutofit/>
          </a:bodyPr>
          <a:lstStyle/>
          <a:p>
            <a:pPr algn="r"/>
            <a:r>
              <a:rPr lang="en-US" sz="4000" b="1"/>
              <a:t>Java try and catch</a:t>
            </a:r>
            <a:endParaRPr lang="en-US" sz="4000" b="1">
              <a:cs typeface="Calibri Light"/>
            </a:endParaRPr>
          </a:p>
        </p:txBody>
      </p:sp>
      <p:sp>
        <p:nvSpPr>
          <p:cNvPr id="3" name="Content Placeholder 2">
            <a:extLst>
              <a:ext uri="{FF2B5EF4-FFF2-40B4-BE49-F238E27FC236}">
                <a16:creationId xmlns:a16="http://schemas.microsoft.com/office/drawing/2014/main" id="{37BAE47E-38BB-1B5D-2F11-98E377F4883A}"/>
              </a:ext>
            </a:extLst>
          </p:cNvPr>
          <p:cNvSpPr>
            <a:spLocks noGrp="1"/>
          </p:cNvSpPr>
          <p:nvPr>
            <p:ph idx="1"/>
          </p:nvPr>
        </p:nvSpPr>
        <p:spPr>
          <a:xfrm>
            <a:off x="914402" y="2418408"/>
            <a:ext cx="5181598" cy="3409898"/>
          </a:xfrm>
        </p:spPr>
        <p:txBody>
          <a:bodyPr vert="horz" lIns="91440" tIns="45720" rIns="91440" bIns="45720" rtlCol="0" anchor="t">
            <a:normAutofit/>
          </a:bodyPr>
          <a:lstStyle/>
          <a:p>
            <a:pPr algn="r"/>
            <a:r>
              <a:rPr lang="en-US" sz="2000">
                <a:ea typeface="+mn-lt"/>
                <a:cs typeface="+mn-lt"/>
              </a:rPr>
              <a:t>The </a:t>
            </a:r>
            <a:r>
              <a:rPr lang="en-US" sz="2000" b="1">
                <a:latin typeface="Consolas"/>
              </a:rPr>
              <a:t>try</a:t>
            </a:r>
            <a:r>
              <a:rPr lang="en-US" sz="2000" b="1">
                <a:ea typeface="+mn-lt"/>
                <a:cs typeface="+mn-lt"/>
              </a:rPr>
              <a:t> </a:t>
            </a:r>
            <a:r>
              <a:rPr lang="en-US" sz="2000">
                <a:ea typeface="+mn-lt"/>
                <a:cs typeface="+mn-lt"/>
              </a:rPr>
              <a:t>statement allows you to define a block of code to be tested for errors while it is being executed.</a:t>
            </a:r>
            <a:endParaRPr lang="en-US" sz="2000">
              <a:cs typeface="Calibri" panose="020F0502020204030204"/>
            </a:endParaRPr>
          </a:p>
          <a:p>
            <a:pPr algn="r"/>
            <a:r>
              <a:rPr lang="en-US" sz="2000">
                <a:ea typeface="+mn-lt"/>
                <a:cs typeface="+mn-lt"/>
              </a:rPr>
              <a:t>The </a:t>
            </a:r>
            <a:r>
              <a:rPr lang="en-US" sz="2000" b="1">
                <a:latin typeface="Consolas"/>
              </a:rPr>
              <a:t>catch</a:t>
            </a:r>
            <a:r>
              <a:rPr lang="en-US" sz="2000" b="1">
                <a:ea typeface="+mn-lt"/>
                <a:cs typeface="+mn-lt"/>
              </a:rPr>
              <a:t> </a:t>
            </a:r>
            <a:r>
              <a:rPr lang="en-US" sz="2000">
                <a:ea typeface="+mn-lt"/>
                <a:cs typeface="+mn-lt"/>
              </a:rPr>
              <a:t>statement allows you to define a block of code to be executed, if an error occurs in the try block.</a:t>
            </a:r>
            <a:endParaRPr lang="en-US" sz="2000"/>
          </a:p>
          <a:p>
            <a:pPr algn="r"/>
            <a:r>
              <a:rPr lang="en-US" sz="2000">
                <a:ea typeface="+mn-lt"/>
                <a:cs typeface="+mn-lt"/>
              </a:rPr>
              <a:t>The </a:t>
            </a:r>
            <a:r>
              <a:rPr lang="en-US" sz="2000" b="1">
                <a:latin typeface="Consolas"/>
              </a:rPr>
              <a:t>try</a:t>
            </a:r>
            <a:r>
              <a:rPr lang="en-US" sz="2000" b="1">
                <a:ea typeface="+mn-lt"/>
                <a:cs typeface="+mn-lt"/>
              </a:rPr>
              <a:t> </a:t>
            </a:r>
            <a:r>
              <a:rPr lang="en-US" sz="2000">
                <a:ea typeface="+mn-lt"/>
                <a:cs typeface="+mn-lt"/>
              </a:rPr>
              <a:t>and </a:t>
            </a:r>
            <a:r>
              <a:rPr lang="en-US" sz="2000" b="1">
                <a:latin typeface="Consolas"/>
              </a:rPr>
              <a:t>catch</a:t>
            </a:r>
            <a:r>
              <a:rPr lang="en-US" sz="2000" b="1">
                <a:ea typeface="+mn-lt"/>
                <a:cs typeface="+mn-lt"/>
              </a:rPr>
              <a:t> </a:t>
            </a:r>
            <a:r>
              <a:rPr lang="en-US" sz="2000">
                <a:ea typeface="+mn-lt"/>
                <a:cs typeface="+mn-lt"/>
              </a:rPr>
              <a:t>keywords come in pairs</a:t>
            </a:r>
            <a:endParaRPr lang="en-US" sz="2000"/>
          </a:p>
          <a:p>
            <a:pPr algn="r"/>
            <a:endParaRPr lang="en-US" sz="2000">
              <a:cs typeface="Calibri"/>
            </a:endParaRPr>
          </a:p>
        </p:txBody>
      </p:sp>
      <p:pic>
        <p:nvPicPr>
          <p:cNvPr id="4" name="Picture 4">
            <a:extLst>
              <a:ext uri="{FF2B5EF4-FFF2-40B4-BE49-F238E27FC236}">
                <a16:creationId xmlns:a16="http://schemas.microsoft.com/office/drawing/2014/main" id="{EE319626-A64B-65FB-FDD4-1841327DA2B3}"/>
              </a:ext>
            </a:extLst>
          </p:cNvPr>
          <p:cNvPicPr>
            <a:picLocks noChangeAspect="1"/>
          </p:cNvPicPr>
          <p:nvPr/>
        </p:nvPicPr>
        <p:blipFill>
          <a:blip r:embed="rId2"/>
          <a:stretch>
            <a:fillRect/>
          </a:stretch>
        </p:blipFill>
        <p:spPr>
          <a:xfrm>
            <a:off x="6091714" y="1669106"/>
            <a:ext cx="5707731" cy="2860306"/>
          </a:xfrm>
          <a:prstGeom prst="rect">
            <a:avLst/>
          </a:prstGeom>
        </p:spPr>
      </p:pic>
      <p:sp>
        <p:nvSpPr>
          <p:cNvPr id="29" name="Rectangle 28">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59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27EB4F-3A43-6FB2-0A01-987C3FF558D8}"/>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b="1" kern="1200">
                <a:solidFill>
                  <a:srgbClr val="FFFFFF"/>
                </a:solidFill>
                <a:latin typeface="+mj-lt"/>
                <a:ea typeface="+mj-ea"/>
                <a:cs typeface="+mj-cs"/>
              </a:rPr>
              <a:t>Finally</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0332C1-4836-FA0B-DD6C-816AE4056E13}"/>
              </a:ext>
            </a:extLst>
          </p:cNvPr>
          <p:cNvSpPr>
            <a:spLocks noGrp="1"/>
          </p:cNvSpPr>
          <p:nvPr>
            <p:ph idx="1"/>
          </p:nvPr>
        </p:nvSpPr>
        <p:spPr>
          <a:xfrm>
            <a:off x="1931874" y="4797188"/>
            <a:ext cx="6051236" cy="1241828"/>
          </a:xfrm>
        </p:spPr>
        <p:txBody>
          <a:bodyPr vert="horz" lIns="91440" tIns="45720" rIns="91440" bIns="45720" rtlCol="0">
            <a:normAutofit/>
          </a:bodyPr>
          <a:lstStyle/>
          <a:p>
            <a:pPr marL="0" indent="0" algn="r">
              <a:buNone/>
            </a:pPr>
            <a:r>
              <a:rPr lang="en-US" sz="2400" kern="1200">
                <a:solidFill>
                  <a:srgbClr val="FFFFFF"/>
                </a:solidFill>
                <a:latin typeface="+mn-lt"/>
                <a:ea typeface="+mn-ea"/>
                <a:cs typeface="+mn-cs"/>
              </a:rPr>
              <a:t>The finally statement lets you execute code, after try...catch, regardless of the result</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9080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BCD4-D291-9C82-2CDA-9DC5BE9768C4}"/>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Finally</a:t>
            </a:r>
          </a:p>
        </p:txBody>
      </p:sp>
      <p:pic>
        <p:nvPicPr>
          <p:cNvPr id="4" name="Picture 4">
            <a:extLst>
              <a:ext uri="{FF2B5EF4-FFF2-40B4-BE49-F238E27FC236}">
                <a16:creationId xmlns:a16="http://schemas.microsoft.com/office/drawing/2014/main" id="{7EBD0B9E-2550-CBF7-015D-910C89B0F396}"/>
              </a:ext>
            </a:extLst>
          </p:cNvPr>
          <p:cNvPicPr>
            <a:picLocks noGrp="1" noChangeAspect="1"/>
          </p:cNvPicPr>
          <p:nvPr>
            <p:ph idx="1"/>
          </p:nvPr>
        </p:nvPicPr>
        <p:blipFill>
          <a:blip r:embed="rId2"/>
          <a:stretch>
            <a:fillRect/>
          </a:stretch>
        </p:blipFill>
        <p:spPr>
          <a:xfrm>
            <a:off x="1965073" y="1863801"/>
            <a:ext cx="8261853" cy="4440746"/>
          </a:xfrm>
          <a:prstGeom prst="rect">
            <a:avLst/>
          </a:prstGeom>
        </p:spPr>
      </p:pic>
    </p:spTree>
    <p:extLst>
      <p:ext uri="{BB962C8B-B14F-4D97-AF65-F5344CB8AC3E}">
        <p14:creationId xmlns:p14="http://schemas.microsoft.com/office/powerpoint/2010/main" val="2494124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06A7B-DB22-6722-AF45-D44A863A61B9}"/>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The throw keyword</a:t>
            </a:r>
            <a:endParaRPr lang="en-US" sz="4000" b="1">
              <a:solidFill>
                <a:srgbClr val="FFFFFF"/>
              </a:solidFill>
              <a:cs typeface="Calibri Light"/>
            </a:endParaRPr>
          </a:p>
        </p:txBody>
      </p:sp>
      <p:sp>
        <p:nvSpPr>
          <p:cNvPr id="17" name="Content Placeholder 2">
            <a:extLst>
              <a:ext uri="{FF2B5EF4-FFF2-40B4-BE49-F238E27FC236}">
                <a16:creationId xmlns:a16="http://schemas.microsoft.com/office/drawing/2014/main" id="{75B42F6E-4719-3D63-0ADE-CF7C69A81F2B}"/>
              </a:ext>
            </a:extLst>
          </p:cNvPr>
          <p:cNvSpPr>
            <a:spLocks noGrp="1"/>
          </p:cNvSpPr>
          <p:nvPr>
            <p:ph idx="1"/>
          </p:nvPr>
        </p:nvSpPr>
        <p:spPr>
          <a:xfrm>
            <a:off x="4810259" y="649480"/>
            <a:ext cx="6555347" cy="5546047"/>
          </a:xfrm>
        </p:spPr>
        <p:txBody>
          <a:bodyPr anchor="ctr">
            <a:normAutofit/>
          </a:bodyPr>
          <a:lstStyle/>
          <a:p>
            <a:r>
              <a:rPr lang="en-US" sz="2000">
                <a:latin typeface="Verdana"/>
                <a:ea typeface="Verdana"/>
              </a:rPr>
              <a:t>The throw statement allows you to create a custom error.</a:t>
            </a:r>
          </a:p>
          <a:p>
            <a:r>
              <a:rPr lang="en-US" sz="2000">
                <a:latin typeface="Verdana"/>
                <a:ea typeface="Verdana"/>
              </a:rPr>
              <a:t>The throw statement is used together with an </a:t>
            </a:r>
            <a:r>
              <a:rPr lang="en-US" sz="2000" b="1">
                <a:latin typeface="Verdana"/>
                <a:ea typeface="Verdana"/>
              </a:rPr>
              <a:t>exception type</a:t>
            </a:r>
            <a:r>
              <a:rPr lang="en-US" sz="2000">
                <a:latin typeface="Verdana"/>
                <a:ea typeface="Verdana"/>
              </a:rPr>
              <a:t>. There are many exception types available in Java: ArithmeticException, FileNotFoundException, ArrayIndexOutOfBoundsException, SecurityException, etc:</a:t>
            </a:r>
          </a:p>
        </p:txBody>
      </p:sp>
    </p:spTree>
    <p:extLst>
      <p:ext uri="{BB962C8B-B14F-4D97-AF65-F5344CB8AC3E}">
        <p14:creationId xmlns:p14="http://schemas.microsoft.com/office/powerpoint/2010/main" val="78061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422A-71BE-B6B8-225A-5D652C6E078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Throw Keyword</a:t>
            </a:r>
          </a:p>
        </p:txBody>
      </p:sp>
      <p:pic>
        <p:nvPicPr>
          <p:cNvPr id="4" name="Picture 4">
            <a:extLst>
              <a:ext uri="{FF2B5EF4-FFF2-40B4-BE49-F238E27FC236}">
                <a16:creationId xmlns:a16="http://schemas.microsoft.com/office/drawing/2014/main" id="{59B039D6-E268-B0CC-387B-1ACB0F725CB5}"/>
              </a:ext>
            </a:extLst>
          </p:cNvPr>
          <p:cNvPicPr>
            <a:picLocks noGrp="1" noChangeAspect="1"/>
          </p:cNvPicPr>
          <p:nvPr>
            <p:ph idx="1"/>
          </p:nvPr>
        </p:nvPicPr>
        <p:blipFill>
          <a:blip r:embed="rId2"/>
          <a:stretch>
            <a:fillRect/>
          </a:stretch>
        </p:blipFill>
        <p:spPr>
          <a:xfrm>
            <a:off x="838200" y="1902187"/>
            <a:ext cx="10515599" cy="4363973"/>
          </a:xfrm>
          <a:prstGeom prst="rect">
            <a:avLst/>
          </a:prstGeom>
        </p:spPr>
      </p:pic>
    </p:spTree>
    <p:extLst>
      <p:ext uri="{BB962C8B-B14F-4D97-AF65-F5344CB8AC3E}">
        <p14:creationId xmlns:p14="http://schemas.microsoft.com/office/powerpoint/2010/main" val="27220525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Basketball going into hoop against sky">
            <a:extLst>
              <a:ext uri="{FF2B5EF4-FFF2-40B4-BE49-F238E27FC236}">
                <a16:creationId xmlns:a16="http://schemas.microsoft.com/office/drawing/2014/main" id="{B073D0A9-7C41-E2CA-984B-143FBECDC2DB}"/>
              </a:ext>
            </a:extLst>
          </p:cNvPr>
          <p:cNvPicPr>
            <a:picLocks noChangeAspect="1"/>
          </p:cNvPicPr>
          <p:nvPr/>
        </p:nvPicPr>
        <p:blipFill rotWithShape="1">
          <a:blip r:embed="rId2">
            <a:alphaModFix amt="45000"/>
          </a:blip>
          <a:srcRect t="24624" r="-2" b="374"/>
          <a:stretch/>
        </p:blipFill>
        <p:spPr>
          <a:xfrm>
            <a:off x="20" y="10"/>
            <a:ext cx="12191980" cy="6857990"/>
          </a:xfrm>
          <a:prstGeom prst="rect">
            <a:avLst/>
          </a:prstGeom>
        </p:spPr>
      </p:pic>
      <p:sp>
        <p:nvSpPr>
          <p:cNvPr id="17"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F3E13CFF-B705-7A8A-E874-1A7EFE98F8CD}"/>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dirty="0" err="1"/>
              <a:t>GoodLuck</a:t>
            </a:r>
            <a:r>
              <a:rPr lang="en-US" sz="8000" dirty="0"/>
              <a:t> !!</a:t>
            </a:r>
          </a:p>
        </p:txBody>
      </p:sp>
      <p:sp>
        <p:nvSpPr>
          <p:cNvPr id="18"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0770994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248C3-510F-59FA-B2C5-9FAE1A414806}"/>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ea typeface="+mj-lt"/>
                <a:cs typeface="+mj-lt"/>
              </a:rPr>
              <a:t>Class</a:t>
            </a:r>
          </a:p>
        </p:txBody>
      </p:sp>
      <p:sp>
        <p:nvSpPr>
          <p:cNvPr id="3" name="Content Placeholder 2">
            <a:extLst>
              <a:ext uri="{FF2B5EF4-FFF2-40B4-BE49-F238E27FC236}">
                <a16:creationId xmlns:a16="http://schemas.microsoft.com/office/drawing/2014/main" id="{C6FDF476-8E26-5F37-FC7C-25620DABBD2C}"/>
              </a:ext>
            </a:extLst>
          </p:cNvPr>
          <p:cNvSpPr>
            <a:spLocks noGrp="1"/>
          </p:cNvSpPr>
          <p:nvPr>
            <p:ph idx="1"/>
          </p:nvPr>
        </p:nvSpPr>
        <p:spPr>
          <a:xfrm>
            <a:off x="6503158" y="649480"/>
            <a:ext cx="4862447" cy="5546047"/>
          </a:xfrm>
        </p:spPr>
        <p:txBody>
          <a:bodyPr vert="horz" lIns="91440" tIns="45720" rIns="91440" bIns="45720" rtlCol="0" anchor="ctr">
            <a:normAutofit/>
          </a:bodyPr>
          <a:lstStyle/>
          <a:p>
            <a:r>
              <a:rPr lang="en-US" sz="2000">
                <a:ea typeface="+mn-lt"/>
                <a:cs typeface="+mn-lt"/>
              </a:rPr>
              <a:t>A class is a collection of multiple objects. It is a blueprint that can be used to create as many objects as you like.</a:t>
            </a:r>
          </a:p>
          <a:p>
            <a:r>
              <a:rPr lang="en-US" sz="2000">
                <a:ea typeface="+mn-lt"/>
                <a:cs typeface="+mn-lt"/>
              </a:rPr>
              <a:t> Classes are used to organize code, just like how fruits, vegetables, and clinical products are divided into different sections in a supermarket. </a:t>
            </a:r>
            <a:endParaRPr lang="en-US" sz="2000">
              <a:cs typeface="Calibri"/>
            </a:endParaRPr>
          </a:p>
        </p:txBody>
      </p:sp>
    </p:spTree>
    <p:extLst>
      <p:ext uri="{BB962C8B-B14F-4D97-AF65-F5344CB8AC3E}">
        <p14:creationId xmlns:p14="http://schemas.microsoft.com/office/powerpoint/2010/main" val="2722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80E60A-9358-8A65-DB83-986FA653E23A}"/>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latin typeface="+mj-lt"/>
                <a:ea typeface="+mj-ea"/>
                <a:cs typeface="+mj-cs"/>
              </a:rPr>
              <a:t>Thank You</a:t>
            </a:r>
            <a:r>
              <a:rPr lang="en-US" sz="6000" dirty="0"/>
              <a:t> !!</a:t>
            </a:r>
            <a:endParaRPr lang="en-US" sz="6000" kern="1200" dirty="0">
              <a:latin typeface="+mj-lt"/>
              <a:ea typeface="+mj-ea"/>
              <a:cs typeface="+mj-cs"/>
            </a:endParaRPr>
          </a:p>
        </p:txBody>
      </p:sp>
      <p:cxnSp>
        <p:nvCxnSpPr>
          <p:cNvPr id="8"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02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66566-649F-3B20-4C0A-AE9D13B722F8}"/>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mj-lt"/>
                <a:cs typeface="+mj-lt"/>
              </a:rPr>
              <a:t>Constructor</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7D9FE628-BB57-B8A3-4CCB-985E9008B8C2}"/>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Constructor may look like a method, but it is not one. Its name is the same as the class name, and it does not return any value.</a:t>
            </a:r>
            <a:endParaRPr lang="en-US" sz="2000"/>
          </a:p>
        </p:txBody>
      </p:sp>
    </p:spTree>
    <p:extLst>
      <p:ext uri="{BB962C8B-B14F-4D97-AF65-F5344CB8AC3E}">
        <p14:creationId xmlns:p14="http://schemas.microsoft.com/office/powerpoint/2010/main" val="197064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2EB01-C79E-2B91-694E-2824D410EF2D}"/>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mj-lt"/>
                <a:cs typeface="+mj-lt"/>
              </a:rPr>
              <a:t>Inheritance</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7332A78E-E2CE-D76C-3800-F655488483C4}"/>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Inheritance is the concept where one class acquires the properties and the behaviors of the parent class.</a:t>
            </a:r>
            <a:endParaRPr lang="en-US" sz="2000"/>
          </a:p>
        </p:txBody>
      </p:sp>
    </p:spTree>
    <p:extLst>
      <p:ext uri="{BB962C8B-B14F-4D97-AF65-F5344CB8AC3E}">
        <p14:creationId xmlns:p14="http://schemas.microsoft.com/office/powerpoint/2010/main" val="417053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A6C88-F23B-24A6-8C60-641D02F8C9D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mj-lt"/>
                <a:cs typeface="+mj-lt"/>
              </a:rPr>
              <a:t>Polymorphism</a:t>
            </a:r>
          </a:p>
        </p:txBody>
      </p:sp>
      <p:sp>
        <p:nvSpPr>
          <p:cNvPr id="3" name="Content Placeholder 2">
            <a:extLst>
              <a:ext uri="{FF2B5EF4-FFF2-40B4-BE49-F238E27FC236}">
                <a16:creationId xmlns:a16="http://schemas.microsoft.com/office/drawing/2014/main" id="{2BB840F7-6F74-E9F7-EA9B-F8B43889EFE1}"/>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 Polymorphism is the process of performing the same task in different ways. </a:t>
            </a:r>
          </a:p>
          <a:p>
            <a:r>
              <a:rPr lang="en-US" sz="2000">
                <a:ea typeface="+mn-lt"/>
                <a:cs typeface="+mn-lt"/>
              </a:rPr>
              <a:t>It lets programmers use the same word to mean different things in different contexts.</a:t>
            </a:r>
          </a:p>
        </p:txBody>
      </p:sp>
    </p:spTree>
    <p:extLst>
      <p:ext uri="{BB962C8B-B14F-4D97-AF65-F5344CB8AC3E}">
        <p14:creationId xmlns:p14="http://schemas.microsoft.com/office/powerpoint/2010/main" val="2050135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43D2F-B0A0-6B1B-72EC-DCD42EE111B2}"/>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mj-lt"/>
                <a:cs typeface="+mj-lt"/>
              </a:rPr>
              <a:t>Abstraction</a:t>
            </a:r>
          </a:p>
        </p:txBody>
      </p:sp>
      <p:sp>
        <p:nvSpPr>
          <p:cNvPr id="3" name="Content Placeholder 2">
            <a:extLst>
              <a:ext uri="{FF2B5EF4-FFF2-40B4-BE49-F238E27FC236}">
                <a16:creationId xmlns:a16="http://schemas.microsoft.com/office/drawing/2014/main" id="{EFB88DDF-D517-30B0-48F7-E973CC87D427}"/>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Abstraction in Java is used to hide internal details and show only the relevant essential details.</a:t>
            </a:r>
            <a:endParaRPr lang="en-US" sz="2000"/>
          </a:p>
        </p:txBody>
      </p:sp>
    </p:spTree>
    <p:extLst>
      <p:ext uri="{BB962C8B-B14F-4D97-AF65-F5344CB8AC3E}">
        <p14:creationId xmlns:p14="http://schemas.microsoft.com/office/powerpoint/2010/main" val="46816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F519-3CEE-08D7-56CA-817EEA96037C}"/>
              </a:ext>
            </a:extLst>
          </p:cNvPr>
          <p:cNvSpPr>
            <a:spLocks noGrp="1"/>
          </p:cNvSpPr>
          <p:nvPr>
            <p:ph type="title"/>
          </p:nvPr>
        </p:nvSpPr>
        <p:spPr>
          <a:xfrm>
            <a:off x="1371599" y="294538"/>
            <a:ext cx="9895951" cy="1033669"/>
          </a:xfrm>
        </p:spPr>
        <p:txBody>
          <a:bodyPr>
            <a:normAutofit/>
          </a:bodyPr>
          <a:lstStyle/>
          <a:p>
            <a:r>
              <a:rPr lang="en-US" sz="4000" b="1">
                <a:solidFill>
                  <a:srgbClr val="FFFFFF"/>
                </a:solidFill>
                <a:ea typeface="+mj-lt"/>
                <a:cs typeface="+mj-lt"/>
              </a:rPr>
              <a:t>Encapsulation</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61B8C4C6-3F6B-8BAC-3DC0-5D97215F23F5}"/>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Binding or wrapping code and data together into a single unit (like a capsule) are known as encapsulation.</a:t>
            </a:r>
          </a:p>
          <a:p>
            <a:r>
              <a:rPr lang="en-US" sz="2000">
                <a:ea typeface="+mn-lt"/>
                <a:cs typeface="+mn-lt"/>
              </a:rPr>
              <a:t> A Java class is an example of encapsulation.</a:t>
            </a:r>
            <a:endParaRPr lang="en-US" sz="2000">
              <a:cs typeface="Calibri"/>
            </a:endParaRPr>
          </a:p>
        </p:txBody>
      </p:sp>
    </p:spTree>
    <p:extLst>
      <p:ext uri="{BB962C8B-B14F-4D97-AF65-F5344CB8AC3E}">
        <p14:creationId xmlns:p14="http://schemas.microsoft.com/office/powerpoint/2010/main" val="152262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2BE95F-7097-FD08-7C7E-1A9299009E60}"/>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Java Features</a:t>
            </a:r>
          </a:p>
        </p:txBody>
      </p:sp>
    </p:spTree>
    <p:extLst>
      <p:ext uri="{BB962C8B-B14F-4D97-AF65-F5344CB8AC3E}">
        <p14:creationId xmlns:p14="http://schemas.microsoft.com/office/powerpoint/2010/main" val="89440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AE849-BEF2-FA08-D673-78B6639A6E31}"/>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What is Java?</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7945E0FC-331C-8B56-D05C-B01092CCC87C}"/>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Java is an object-oriented programming language used in distributed environments on the internet.</a:t>
            </a:r>
          </a:p>
          <a:p>
            <a:r>
              <a:rPr lang="en-US" sz="2000">
                <a:ea typeface="+mn-lt"/>
                <a:cs typeface="+mn-lt"/>
              </a:rPr>
              <a:t> It is a high-level language that is also easy to read and understand. With it, developers can “write once, run anywhere” (WORA), meaning that the compiled Java code will run on all Java-compatible platforms without the need for recompilation.</a:t>
            </a:r>
            <a:endParaRPr lang="en-US" sz="2000">
              <a:cs typeface="Calibri"/>
            </a:endParaRPr>
          </a:p>
        </p:txBody>
      </p:sp>
    </p:spTree>
    <p:extLst>
      <p:ext uri="{BB962C8B-B14F-4D97-AF65-F5344CB8AC3E}">
        <p14:creationId xmlns:p14="http://schemas.microsoft.com/office/powerpoint/2010/main" val="4082212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9856-EEB6-7F22-0117-AC10A8F16F7D}"/>
              </a:ext>
            </a:extLst>
          </p:cNvPr>
          <p:cNvSpPr>
            <a:spLocks noGrp="1"/>
          </p:cNvSpPr>
          <p:nvPr>
            <p:ph type="title"/>
          </p:nvPr>
        </p:nvSpPr>
        <p:spPr>
          <a:xfrm>
            <a:off x="1136397" y="502021"/>
            <a:ext cx="9688296" cy="1642969"/>
          </a:xfrm>
        </p:spPr>
        <p:txBody>
          <a:bodyPr anchor="b">
            <a:normAutofit/>
          </a:bodyPr>
          <a:lstStyle/>
          <a:p>
            <a:r>
              <a:rPr lang="en-US" sz="4000" b="1">
                <a:ea typeface="+mj-lt"/>
                <a:cs typeface="+mj-lt"/>
              </a:rPr>
              <a:t>Java Features</a:t>
            </a:r>
          </a:p>
        </p:txBody>
      </p:sp>
      <p:sp>
        <p:nvSpPr>
          <p:cNvPr id="3" name="Content Placeholder 2">
            <a:extLst>
              <a:ext uri="{FF2B5EF4-FFF2-40B4-BE49-F238E27FC236}">
                <a16:creationId xmlns:a16="http://schemas.microsoft.com/office/drawing/2014/main" id="{AAFEB7FD-D5BF-170D-2DCA-110CCAF86173}"/>
              </a:ext>
            </a:extLst>
          </p:cNvPr>
          <p:cNvSpPr>
            <a:spLocks noGrp="1"/>
          </p:cNvSpPr>
          <p:nvPr>
            <p:ph idx="1"/>
          </p:nvPr>
        </p:nvSpPr>
        <p:spPr>
          <a:xfrm>
            <a:off x="1136397" y="2418409"/>
            <a:ext cx="9688296" cy="3454358"/>
          </a:xfrm>
        </p:spPr>
        <p:txBody>
          <a:bodyPr vert="horz" lIns="91440" tIns="45720" rIns="91440" bIns="45720" rtlCol="0" anchor="t">
            <a:normAutofit/>
          </a:bodyPr>
          <a:lstStyle/>
          <a:p>
            <a:r>
              <a:rPr lang="en-US" sz="2000">
                <a:ea typeface="+mn-lt"/>
                <a:cs typeface="+mn-lt"/>
              </a:rPr>
              <a:t>The simple syntax that is very easy to understand and learn </a:t>
            </a:r>
            <a:endParaRPr lang="en-US" sz="2000">
              <a:cs typeface="Calibri" panose="020F0502020204030204"/>
            </a:endParaRPr>
          </a:p>
          <a:p>
            <a:r>
              <a:rPr lang="en-US" sz="2000">
                <a:ea typeface="+mn-lt"/>
                <a:cs typeface="+mn-lt"/>
              </a:rPr>
              <a:t>Java language is robust</a:t>
            </a:r>
            <a:endParaRPr lang="en-US" sz="2000"/>
          </a:p>
          <a:p>
            <a:r>
              <a:rPr lang="en-US" sz="2000">
                <a:ea typeface="+mn-lt"/>
                <a:cs typeface="+mn-lt"/>
              </a:rPr>
              <a:t>Eliminates errors that occur in the C and C++ languages </a:t>
            </a:r>
            <a:endParaRPr lang="en-US" sz="2000"/>
          </a:p>
          <a:p>
            <a:r>
              <a:rPr lang="en-US" sz="2000">
                <a:ea typeface="+mn-lt"/>
                <a:cs typeface="+mn-lt"/>
              </a:rPr>
              <a:t>Java comprises of features like garbage collectors and exception handling </a:t>
            </a:r>
            <a:endParaRPr lang="en-US" sz="2000"/>
          </a:p>
          <a:p>
            <a:r>
              <a:rPr lang="en-US" sz="2000">
                <a:ea typeface="+mn-lt"/>
                <a:cs typeface="+mn-lt"/>
              </a:rPr>
              <a:t>As a portable language, Java can run on any platform</a:t>
            </a:r>
            <a:endParaRPr lang="en-US" sz="2000"/>
          </a:p>
          <a:p>
            <a:r>
              <a:rPr lang="en-US" sz="2000">
                <a:ea typeface="+mn-lt"/>
                <a:cs typeface="+mn-lt"/>
              </a:rPr>
              <a:t>Java is secure and can perform multitasking</a:t>
            </a:r>
            <a:endParaRPr lang="en-US" sz="2000"/>
          </a:p>
          <a:p>
            <a:r>
              <a:rPr lang="en-US" sz="2000">
                <a:ea typeface="+mn-lt"/>
                <a:cs typeface="+mn-lt"/>
              </a:rPr>
              <a:t>Java is not as fast as C and C++, but it provides higher performance than any other language</a:t>
            </a:r>
            <a:endParaRPr lang="en-US" sz="2000"/>
          </a:p>
          <a:p>
            <a:endParaRPr lang="en-US" sz="2000">
              <a:cs typeface="Calibri"/>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17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2AA9CC-5869-0A5D-B692-50D7BD3507F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Components of Java</a:t>
            </a:r>
          </a:p>
        </p:txBody>
      </p:sp>
    </p:spTree>
    <p:extLst>
      <p:ext uri="{BB962C8B-B14F-4D97-AF65-F5344CB8AC3E}">
        <p14:creationId xmlns:p14="http://schemas.microsoft.com/office/powerpoint/2010/main" val="42929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ADEAE5-B080-4DEC-819A-00E41A93F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B3E8247-E635-410B-005F-2E67CDCB4C3C}"/>
              </a:ext>
            </a:extLst>
          </p:cNvPr>
          <p:cNvSpPr>
            <a:spLocks noGrp="1"/>
          </p:cNvSpPr>
          <p:nvPr>
            <p:ph type="title"/>
          </p:nvPr>
        </p:nvSpPr>
        <p:spPr>
          <a:xfrm>
            <a:off x="1256275" y="3655371"/>
            <a:ext cx="9679449" cy="1463136"/>
          </a:xfrm>
        </p:spPr>
        <p:txBody>
          <a:bodyPr vert="horz" lIns="91440" tIns="45720" rIns="91440" bIns="45720" rtlCol="0" anchor="b">
            <a:normAutofit/>
          </a:bodyPr>
          <a:lstStyle/>
          <a:p>
            <a:r>
              <a:rPr lang="en-US" sz="5600" kern="1200">
                <a:solidFill>
                  <a:srgbClr val="FFFFFF"/>
                </a:solidFill>
                <a:latin typeface="+mj-lt"/>
                <a:ea typeface="+mj-ea"/>
                <a:cs typeface="+mj-cs"/>
              </a:rPr>
              <a:t>Working Of Your Java Program</a:t>
            </a:r>
          </a:p>
        </p:txBody>
      </p:sp>
      <p:pic>
        <p:nvPicPr>
          <p:cNvPr id="4" name="Picture 4">
            <a:extLst>
              <a:ext uri="{FF2B5EF4-FFF2-40B4-BE49-F238E27FC236}">
                <a16:creationId xmlns:a16="http://schemas.microsoft.com/office/drawing/2014/main" id="{85C2AC4B-2E52-C497-4C83-6E04E47A3231}"/>
              </a:ext>
            </a:extLst>
          </p:cNvPr>
          <p:cNvPicPr>
            <a:picLocks noChangeAspect="1"/>
          </p:cNvPicPr>
          <p:nvPr/>
        </p:nvPicPr>
        <p:blipFill>
          <a:blip r:embed="rId2"/>
          <a:stretch>
            <a:fillRect/>
          </a:stretch>
        </p:blipFill>
        <p:spPr>
          <a:xfrm>
            <a:off x="540006" y="1444386"/>
            <a:ext cx="11111988" cy="1361218"/>
          </a:xfrm>
          <a:prstGeom prst="rect">
            <a:avLst/>
          </a:prstGeom>
        </p:spPr>
      </p:pic>
    </p:spTree>
    <p:extLst>
      <p:ext uri="{BB962C8B-B14F-4D97-AF65-F5344CB8AC3E}">
        <p14:creationId xmlns:p14="http://schemas.microsoft.com/office/powerpoint/2010/main" val="2285603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25F7A-AB3E-AFB7-7678-82AF38D69CFF}"/>
              </a:ext>
            </a:extLst>
          </p:cNvPr>
          <p:cNvSpPr>
            <a:spLocks noGrp="1"/>
          </p:cNvSpPr>
          <p:nvPr>
            <p:ph type="title"/>
          </p:nvPr>
        </p:nvSpPr>
        <p:spPr>
          <a:xfrm>
            <a:off x="660041" y="2767106"/>
            <a:ext cx="3116940" cy="3071906"/>
          </a:xfrm>
        </p:spPr>
        <p:txBody>
          <a:bodyPr vert="horz" lIns="91440" tIns="45720" rIns="91440" bIns="45720" rtlCol="0" anchor="t">
            <a:normAutofit/>
          </a:bodyPr>
          <a:lstStyle/>
          <a:p>
            <a:r>
              <a:rPr lang="en-US" b="1">
                <a:solidFill>
                  <a:schemeClr val="bg1"/>
                </a:solidFill>
              </a:rPr>
              <a:t>Relationship between JVM, JRE, and JDK.</a:t>
            </a:r>
            <a:endParaRPr lang="en-US" b="1">
              <a:solidFill>
                <a:schemeClr val="bg1"/>
              </a:solidFill>
              <a:cs typeface="Calibri Light"/>
            </a:endParaRPr>
          </a:p>
          <a:p>
            <a:endParaRPr lang="en-US" sz="4000" b="1" kern="1200">
              <a:solidFill>
                <a:schemeClr val="bg1"/>
              </a:solidFill>
              <a:latin typeface="+mj-lt"/>
              <a:cs typeface="Calibri Light"/>
            </a:endParaRPr>
          </a:p>
        </p:txBody>
      </p:sp>
      <p:pic>
        <p:nvPicPr>
          <p:cNvPr id="4" name="Picture 4">
            <a:extLst>
              <a:ext uri="{FF2B5EF4-FFF2-40B4-BE49-F238E27FC236}">
                <a16:creationId xmlns:a16="http://schemas.microsoft.com/office/drawing/2014/main" id="{FCA72585-BD70-5ED7-474C-C241B9DE8219}"/>
              </a:ext>
            </a:extLst>
          </p:cNvPr>
          <p:cNvPicPr>
            <a:picLocks noGrp="1" noChangeAspect="1"/>
          </p:cNvPicPr>
          <p:nvPr>
            <p:ph idx="1"/>
          </p:nvPr>
        </p:nvPicPr>
        <p:blipFill>
          <a:blip r:embed="rId2"/>
          <a:stretch>
            <a:fillRect/>
          </a:stretch>
        </p:blipFill>
        <p:spPr>
          <a:xfrm>
            <a:off x="4828226" y="467208"/>
            <a:ext cx="6574151" cy="5923584"/>
          </a:xfrm>
          <a:prstGeom prst="rect">
            <a:avLst/>
          </a:prstGeom>
        </p:spPr>
      </p:pic>
    </p:spTree>
    <p:extLst>
      <p:ext uri="{BB962C8B-B14F-4D97-AF65-F5344CB8AC3E}">
        <p14:creationId xmlns:p14="http://schemas.microsoft.com/office/powerpoint/2010/main" val="39660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99C3B-90C7-6ECB-DFA9-89F4AA3A1CC5}"/>
              </a:ext>
            </a:extLst>
          </p:cNvPr>
          <p:cNvSpPr>
            <a:spLocks noGrp="1"/>
          </p:cNvSpPr>
          <p:nvPr>
            <p:ph type="title"/>
          </p:nvPr>
        </p:nvSpPr>
        <p:spPr>
          <a:xfrm>
            <a:off x="1371599" y="294538"/>
            <a:ext cx="9895951" cy="1033669"/>
          </a:xfrm>
        </p:spPr>
        <p:txBody>
          <a:bodyPr>
            <a:normAutofit/>
          </a:bodyPr>
          <a:lstStyle/>
          <a:p>
            <a:pPr>
              <a:spcBef>
                <a:spcPts val="1000"/>
              </a:spcBef>
            </a:pPr>
            <a:r>
              <a:rPr lang="en-US" sz="4000">
                <a:solidFill>
                  <a:srgbClr val="FFFFFF"/>
                </a:solidFill>
                <a:latin typeface="Calibri"/>
                <a:cs typeface="Calibri"/>
              </a:rPr>
              <a:t>JVM</a:t>
            </a:r>
            <a:endParaRPr lang="en-US" sz="4000">
              <a:solidFill>
                <a:srgbClr val="FFFFFF"/>
              </a:solidFill>
              <a:ea typeface="+mj-lt"/>
              <a:cs typeface="+mj-lt"/>
            </a:endParaRPr>
          </a:p>
        </p:txBody>
      </p:sp>
      <p:sp>
        <p:nvSpPr>
          <p:cNvPr id="3" name="Content Placeholder 2">
            <a:extLst>
              <a:ext uri="{FF2B5EF4-FFF2-40B4-BE49-F238E27FC236}">
                <a16:creationId xmlns:a16="http://schemas.microsoft.com/office/drawing/2014/main" id="{AE28D2C0-90B3-21E0-EE2F-0BBA61EEC528}"/>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The Java Virtual Machine or JVM is a platform-independent Java component that provides an environment for executing Java programs.</a:t>
            </a:r>
          </a:p>
          <a:p>
            <a:r>
              <a:rPr lang="en-US" sz="2000">
                <a:ea typeface="+mn-lt"/>
                <a:cs typeface="+mn-lt"/>
              </a:rPr>
              <a:t> So, JVM loads the code, validates the code, executes the code, and provides a runtime environment. </a:t>
            </a:r>
            <a:endParaRPr lang="en-US" sz="2000">
              <a:cs typeface="Calibri"/>
            </a:endParaRPr>
          </a:p>
        </p:txBody>
      </p:sp>
    </p:spTree>
    <p:extLst>
      <p:ext uri="{BB962C8B-B14F-4D97-AF65-F5344CB8AC3E}">
        <p14:creationId xmlns:p14="http://schemas.microsoft.com/office/powerpoint/2010/main" val="414759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799C3B-90C7-6ECB-DFA9-89F4AA3A1CC5}"/>
              </a:ext>
            </a:extLst>
          </p:cNvPr>
          <p:cNvSpPr>
            <a:spLocks noGrp="1"/>
          </p:cNvSpPr>
          <p:nvPr>
            <p:ph type="title"/>
          </p:nvPr>
        </p:nvSpPr>
        <p:spPr>
          <a:xfrm>
            <a:off x="1371599" y="294538"/>
            <a:ext cx="9895951" cy="1033669"/>
          </a:xfrm>
        </p:spPr>
        <p:txBody>
          <a:bodyPr>
            <a:normAutofit/>
          </a:bodyPr>
          <a:lstStyle/>
          <a:p>
            <a:pPr>
              <a:spcBef>
                <a:spcPts val="1000"/>
              </a:spcBef>
            </a:pPr>
            <a:r>
              <a:rPr lang="en-US" sz="4000">
                <a:solidFill>
                  <a:srgbClr val="FFFFFF"/>
                </a:solidFill>
                <a:latin typeface="Calibri"/>
                <a:cs typeface="Calibri"/>
              </a:rPr>
              <a:t>JVM</a:t>
            </a:r>
            <a:endParaRPr lang="en-US" sz="4000">
              <a:solidFill>
                <a:srgbClr val="FFFFFF"/>
              </a:solidFill>
              <a:ea typeface="+mj-lt"/>
              <a:cs typeface="+mj-lt"/>
            </a:endParaRPr>
          </a:p>
        </p:txBody>
      </p:sp>
      <p:sp>
        <p:nvSpPr>
          <p:cNvPr id="3" name="Content Placeholder 2">
            <a:extLst>
              <a:ext uri="{FF2B5EF4-FFF2-40B4-BE49-F238E27FC236}">
                <a16:creationId xmlns:a16="http://schemas.microsoft.com/office/drawing/2014/main" id="{AE28D2C0-90B3-21E0-EE2F-0BBA61EEC528}"/>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Java Virtual Machine is a software tool responsible for creating a run-time environment for the Java source code to run. The very powerful feature of Java, "Write once and run anywhere," is made possible by JVM. </a:t>
            </a:r>
            <a:endParaRPr lang="en-US">
              <a:ea typeface="+mn-lt"/>
              <a:cs typeface="+mn-lt"/>
            </a:endParaRPr>
          </a:p>
          <a:p>
            <a:r>
              <a:rPr lang="en-US" sz="2000">
                <a:ea typeface="+mn-lt"/>
                <a:cs typeface="+mn-lt"/>
              </a:rPr>
              <a:t>The JVM stays right on top of the host operating system and converts the java source code into </a:t>
            </a:r>
            <a:r>
              <a:rPr lang="en-US" sz="2000" err="1">
                <a:ea typeface="+mn-lt"/>
                <a:cs typeface="+mn-lt"/>
              </a:rPr>
              <a:t>ByteCode</a:t>
            </a:r>
            <a:r>
              <a:rPr lang="en-US" sz="2000">
                <a:ea typeface="+mn-lt"/>
                <a:cs typeface="+mn-lt"/>
              </a:rPr>
              <a:t> (machine language), and executes the program.</a:t>
            </a:r>
            <a:endParaRPr lang="en-US">
              <a:ea typeface="+mn-lt"/>
              <a:cs typeface="+mn-lt"/>
            </a:endParaRPr>
          </a:p>
          <a:p>
            <a:endParaRPr lang="en-US" sz="2000">
              <a:cs typeface="Calibri"/>
            </a:endParaRPr>
          </a:p>
        </p:txBody>
      </p:sp>
    </p:spTree>
    <p:extLst>
      <p:ext uri="{BB962C8B-B14F-4D97-AF65-F5344CB8AC3E}">
        <p14:creationId xmlns:p14="http://schemas.microsoft.com/office/powerpoint/2010/main" val="3977725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321BE-AD64-68AD-F334-05639BB9E6E1}"/>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JRE</a:t>
            </a:r>
            <a:endParaRPr lang="en-US" sz="4000">
              <a:solidFill>
                <a:srgbClr val="FFFFFF"/>
              </a:solidFill>
            </a:endParaRPr>
          </a:p>
        </p:txBody>
      </p:sp>
      <p:sp>
        <p:nvSpPr>
          <p:cNvPr id="3" name="Content Placeholder 2">
            <a:extLst>
              <a:ext uri="{FF2B5EF4-FFF2-40B4-BE49-F238E27FC236}">
                <a16:creationId xmlns:a16="http://schemas.microsoft.com/office/drawing/2014/main" id="{2247C042-7BF0-E2B8-5756-2C70BAFCFA7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Java Run-time Environment is a software platform where all the Java Source codes are executed. JRE is responsible for integrating the software plugins, jar files, and support libraries necessary for the source code to run.</a:t>
            </a:r>
            <a:endParaRPr lang="en-US">
              <a:ea typeface="+mn-lt"/>
              <a:cs typeface="+mn-lt"/>
            </a:endParaRPr>
          </a:p>
          <a:p>
            <a:r>
              <a:rPr lang="en-US" sz="2000">
                <a:ea typeface="+mn-lt"/>
                <a:cs typeface="+mn-lt"/>
              </a:rPr>
              <a:t>We have explored the architecture of JDK in Java, and now we will move ahead and learn more about the components of JDK in Java.</a:t>
            </a:r>
            <a:endParaRPr lang="en-US">
              <a:ea typeface="+mn-lt"/>
              <a:cs typeface="+mn-lt"/>
            </a:endParaRPr>
          </a:p>
          <a:p>
            <a:endParaRPr lang="en-US" sz="2000">
              <a:cs typeface="Calibri"/>
            </a:endParaRPr>
          </a:p>
        </p:txBody>
      </p:sp>
    </p:spTree>
    <p:extLst>
      <p:ext uri="{BB962C8B-B14F-4D97-AF65-F5344CB8AC3E}">
        <p14:creationId xmlns:p14="http://schemas.microsoft.com/office/powerpoint/2010/main" val="218607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2A028-23C9-05B5-B38E-472CC81B816E}"/>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JDK</a:t>
            </a:r>
            <a:endParaRPr lang="en-US" sz="4000">
              <a:solidFill>
                <a:srgbClr val="FFFFFF"/>
              </a:solidFill>
            </a:endParaRPr>
          </a:p>
        </p:txBody>
      </p:sp>
      <p:sp>
        <p:nvSpPr>
          <p:cNvPr id="3" name="Content Placeholder 2">
            <a:extLst>
              <a:ext uri="{FF2B5EF4-FFF2-40B4-BE49-F238E27FC236}">
                <a16:creationId xmlns:a16="http://schemas.microsoft.com/office/drawing/2014/main" id="{2EBC919B-FB99-125D-B1A1-1EC23B290AB8}"/>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JDK in Java is an abbreviation for Java Development Kit.</a:t>
            </a:r>
          </a:p>
          <a:p>
            <a:r>
              <a:rPr lang="en-US" sz="2000">
                <a:ea typeface="+mn-lt"/>
                <a:cs typeface="+mn-lt"/>
              </a:rPr>
              <a:t>The Java Development Kit or JDK is a superset of JRE and is a software development environment used to develop Java applications and applets. </a:t>
            </a:r>
            <a:endParaRPr lang="en-US">
              <a:cs typeface="Calibri"/>
            </a:endParaRPr>
          </a:p>
          <a:p>
            <a:r>
              <a:rPr lang="en-US" sz="2000">
                <a:ea typeface="+mn-lt"/>
                <a:cs typeface="+mn-lt"/>
              </a:rPr>
              <a:t> It is a bundle of software development tools and supporting libraries combined with the Java Runtime Environment (JRE) and Java Virtual Machine (JVM).</a:t>
            </a:r>
          </a:p>
          <a:p>
            <a:r>
              <a:rPr lang="en-US" sz="2000">
                <a:ea typeface="+mn-lt"/>
                <a:cs typeface="+mn-lt"/>
              </a:rPr>
              <a:t>We can define the Java Development Kit as a software development environment responsible for creating a run-time environment for the Java source code to run.</a:t>
            </a:r>
            <a:endParaRPr lang="en-US" sz="2000">
              <a:cs typeface="Calibri"/>
            </a:endParaRPr>
          </a:p>
        </p:txBody>
      </p:sp>
    </p:spTree>
    <p:extLst>
      <p:ext uri="{BB962C8B-B14F-4D97-AF65-F5344CB8AC3E}">
        <p14:creationId xmlns:p14="http://schemas.microsoft.com/office/powerpoint/2010/main" val="888896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D8D34-90A4-F163-EEF0-4DB2BFBB074B}"/>
              </a:ext>
            </a:extLst>
          </p:cNvPr>
          <p:cNvSpPr>
            <a:spLocks noGrp="1"/>
          </p:cNvSpPr>
          <p:nvPr>
            <p:ph type="title"/>
          </p:nvPr>
        </p:nvSpPr>
        <p:spPr>
          <a:xfrm>
            <a:off x="466722" y="586855"/>
            <a:ext cx="3201366" cy="3387497"/>
          </a:xfrm>
        </p:spPr>
        <p:txBody>
          <a:bodyPr anchor="b">
            <a:normAutofit/>
          </a:bodyPr>
          <a:lstStyle/>
          <a:p>
            <a:pPr algn="r"/>
            <a:r>
              <a:rPr lang="en-US" sz="3100">
                <a:solidFill>
                  <a:srgbClr val="FFFFFF"/>
                </a:solidFill>
                <a:ea typeface="+mj-lt"/>
                <a:cs typeface="+mj-lt"/>
              </a:rPr>
              <a:t>To run Java Programs, just the Java Run-time Environment would be enough, but why the complete JDK?</a:t>
            </a:r>
            <a:endParaRPr lang="en-US" sz="3100">
              <a:solidFill>
                <a:srgbClr val="FFFFFF"/>
              </a:solidFill>
            </a:endParaRPr>
          </a:p>
        </p:txBody>
      </p:sp>
      <p:sp>
        <p:nvSpPr>
          <p:cNvPr id="3" name="Content Placeholder 2">
            <a:extLst>
              <a:ext uri="{FF2B5EF4-FFF2-40B4-BE49-F238E27FC236}">
                <a16:creationId xmlns:a16="http://schemas.microsoft.com/office/drawing/2014/main" id="{B4D3CFAE-574D-8982-C703-33B6A1F8251F}"/>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endParaRPr lang="en-US" sz="2000">
              <a:ea typeface="+mn-lt"/>
              <a:cs typeface="+mn-lt"/>
            </a:endParaRPr>
          </a:p>
          <a:p>
            <a:pPr marL="0" indent="0">
              <a:buNone/>
            </a:pPr>
            <a:r>
              <a:rPr lang="en-US" sz="2000">
                <a:ea typeface="+mn-lt"/>
                <a:cs typeface="+mn-lt"/>
              </a:rPr>
              <a:t>The answer is comparatively simple. Unlike typical Java programs, the real-time Java applications require complex software toolkits and libraries available only in JDK.</a:t>
            </a:r>
            <a:endParaRPr lang="en-US" sz="2000">
              <a:cs typeface="Calibri" panose="020F0502020204030204"/>
            </a:endParaRPr>
          </a:p>
        </p:txBody>
      </p:sp>
    </p:spTree>
    <p:extLst>
      <p:ext uri="{BB962C8B-B14F-4D97-AF65-F5344CB8AC3E}">
        <p14:creationId xmlns:p14="http://schemas.microsoft.com/office/powerpoint/2010/main" val="517811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978B-2804-7055-6640-71E045DE9FA2}"/>
              </a:ext>
            </a:extLst>
          </p:cNvPr>
          <p:cNvSpPr>
            <a:spLocks noGrp="1"/>
          </p:cNvSpPr>
          <p:nvPr>
            <p:ph type="title"/>
          </p:nvPr>
        </p:nvSpPr>
        <p:spPr/>
        <p:txBody>
          <a:bodyPr/>
          <a:lstStyle/>
          <a:p>
            <a:r>
              <a:rPr lang="en-US" b="1"/>
              <a:t>Architecture of JDK in Java</a:t>
            </a:r>
            <a:endParaRPr lang="en-US" b="1">
              <a:cs typeface="Calibri Light"/>
            </a:endParaRPr>
          </a:p>
          <a:p>
            <a:endParaRPr lang="en-US" b="1">
              <a:cs typeface="Calibri Light"/>
            </a:endParaRPr>
          </a:p>
        </p:txBody>
      </p:sp>
      <p:pic>
        <p:nvPicPr>
          <p:cNvPr id="4" name="Picture 4">
            <a:extLst>
              <a:ext uri="{FF2B5EF4-FFF2-40B4-BE49-F238E27FC236}">
                <a16:creationId xmlns:a16="http://schemas.microsoft.com/office/drawing/2014/main" id="{950194CA-A3FD-9E49-9BDE-76EAC79957AF}"/>
              </a:ext>
            </a:extLst>
          </p:cNvPr>
          <p:cNvPicPr>
            <a:picLocks noGrp="1" noChangeAspect="1"/>
          </p:cNvPicPr>
          <p:nvPr>
            <p:ph idx="1"/>
          </p:nvPr>
        </p:nvPicPr>
        <p:blipFill>
          <a:blip r:embed="rId2"/>
          <a:stretch>
            <a:fillRect/>
          </a:stretch>
        </p:blipFill>
        <p:spPr>
          <a:xfrm>
            <a:off x="1883846" y="1825625"/>
            <a:ext cx="8424308" cy="4351338"/>
          </a:xfrm>
        </p:spPr>
      </p:pic>
    </p:spTree>
    <p:extLst>
      <p:ext uri="{BB962C8B-B14F-4D97-AF65-F5344CB8AC3E}">
        <p14:creationId xmlns:p14="http://schemas.microsoft.com/office/powerpoint/2010/main" val="381451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F6E55-58B9-66C0-FE37-081F9228D2F1}"/>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History of Java</a:t>
            </a:r>
            <a:endParaRPr lang="en-US" sz="4000" b="1">
              <a:solidFill>
                <a:srgbClr val="FFFFFF"/>
              </a:solidFill>
              <a:cs typeface="Calibri Light"/>
            </a:endParaRPr>
          </a:p>
          <a:p>
            <a:pPr algn="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014AF26F-E2C4-F873-1DF9-AEFCF3016193}"/>
              </a:ext>
            </a:extLst>
          </p:cNvPr>
          <p:cNvSpPr>
            <a:spLocks noGrp="1"/>
          </p:cNvSpPr>
          <p:nvPr>
            <p:ph idx="1"/>
          </p:nvPr>
        </p:nvSpPr>
        <p:spPr>
          <a:xfrm>
            <a:off x="4810259" y="649480"/>
            <a:ext cx="6555347" cy="5546047"/>
          </a:xfrm>
        </p:spPr>
        <p:txBody>
          <a:bodyPr anchor="ctr">
            <a:normAutofit/>
          </a:bodyPr>
          <a:lstStyle/>
          <a:p>
            <a:r>
              <a:rPr lang="en-US" sz="2000">
                <a:ea typeface="+mn-lt"/>
                <a:cs typeface="+mn-lt"/>
              </a:rPr>
              <a:t>James Gosling and Sun Microsystems invented the Java programming language in 1991. He had a single motto while creating the language: “Write once; run anywhere.” </a:t>
            </a:r>
          </a:p>
          <a:p>
            <a:r>
              <a:rPr lang="en-US" sz="2000">
                <a:ea typeface="+mn-lt"/>
                <a:cs typeface="+mn-lt"/>
              </a:rPr>
              <a:t>They first named this language Oak because of the oak tree outside Gosling’s office. Later, the name changed to Green, then to Java Coffee, which was named after the coffee from Indonesia, and eventually shortened to Java in 1995. </a:t>
            </a:r>
            <a:endParaRPr lang="en-US" sz="2000">
              <a:cs typeface="Calibri"/>
            </a:endParaRPr>
          </a:p>
        </p:txBody>
      </p:sp>
    </p:spTree>
    <p:extLst>
      <p:ext uri="{BB962C8B-B14F-4D97-AF65-F5344CB8AC3E}">
        <p14:creationId xmlns:p14="http://schemas.microsoft.com/office/powerpoint/2010/main" val="222543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C32E69-BFCA-EF09-CEC6-942A9CF4F7F2}"/>
              </a:ext>
            </a:extLst>
          </p:cNvPr>
          <p:cNvSpPr txBox="1"/>
          <p:nvPr/>
        </p:nvSpPr>
        <p:spPr>
          <a:xfrm>
            <a:off x="1136429" y="2278173"/>
            <a:ext cx="6467867" cy="34506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Do you want to run Java™ programs, or do you want to develop Java programs? If you want to run Java programs, but not develop them, download the Java Runtime Environment, or JRE™.</a:t>
            </a:r>
          </a:p>
          <a:p>
            <a:pPr indent="-228600">
              <a:lnSpc>
                <a:spcPct val="90000"/>
              </a:lnSpc>
              <a:spcAft>
                <a:spcPts val="600"/>
              </a:spcAft>
              <a:buFont typeface="Arial" panose="020B0604020202020204" pitchFamily="34" charset="0"/>
              <a:buChar char="•"/>
            </a:pPr>
            <a:r>
              <a:rPr lang="en-US" sz="2400"/>
              <a:t>If you want to develop applications for Java, download the Java Development Kit, or JDK™. The JDK includes the JRE, so you do not have to download both separately</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Error">
            <a:extLst>
              <a:ext uri="{FF2B5EF4-FFF2-40B4-BE49-F238E27FC236}">
                <a16:creationId xmlns:a16="http://schemas.microsoft.com/office/drawing/2014/main" id="{E33B5BB9-2DD0-4931-7DFA-33D27909FB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79737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74C3C88-6DDE-4BA8-27A5-8525FE2926FD}"/>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Components of JDK in Java</a:t>
            </a:r>
          </a:p>
          <a:p>
            <a:endParaRPr lang="en-US" sz="4800" b="1" kern="1200">
              <a:solidFill>
                <a:srgbClr val="FFFFFF"/>
              </a:solidFill>
              <a:latin typeface="+mj-lt"/>
              <a:ea typeface="+mj-ea"/>
              <a:cs typeface="+mj-cs"/>
            </a:endParaRPr>
          </a:p>
        </p:txBody>
      </p:sp>
    </p:spTree>
    <p:extLst>
      <p:ext uri="{BB962C8B-B14F-4D97-AF65-F5344CB8AC3E}">
        <p14:creationId xmlns:p14="http://schemas.microsoft.com/office/powerpoint/2010/main" val="14837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D5B6E3-A481-C430-233B-EADD75CA2E78}"/>
              </a:ext>
            </a:extLst>
          </p:cNvPr>
          <p:cNvSpPr>
            <a:spLocks noGrp="1"/>
          </p:cNvSpPr>
          <p:nvPr>
            <p:ph type="title"/>
          </p:nvPr>
        </p:nvSpPr>
        <p:spPr>
          <a:xfrm>
            <a:off x="1371599" y="294538"/>
            <a:ext cx="9895951" cy="1033669"/>
          </a:xfrm>
        </p:spPr>
        <p:txBody>
          <a:bodyPr>
            <a:normAutofit/>
          </a:bodyPr>
          <a:lstStyle/>
          <a:p>
            <a:r>
              <a:rPr lang="en-US" sz="4000" b="1">
                <a:solidFill>
                  <a:srgbClr val="FFFFFF"/>
                </a:solidFill>
                <a:cs typeface="Calibri Light"/>
              </a:rPr>
              <a:t>Components of JDK in Java</a:t>
            </a:r>
            <a:endParaRPr lang="en-US" sz="4000">
              <a:solidFill>
                <a:srgbClr val="FFFFFF"/>
              </a:solidFill>
              <a:ea typeface="+mj-lt"/>
              <a:cs typeface="+mj-lt"/>
            </a:endParaRPr>
          </a:p>
          <a:p>
            <a:endParaRPr lang="en-US" sz="4000">
              <a:solidFill>
                <a:srgbClr val="FFFFFF"/>
              </a:solidFill>
              <a:ea typeface="+mj-lt"/>
              <a:cs typeface="+mj-lt"/>
            </a:endParaRPr>
          </a:p>
        </p:txBody>
      </p:sp>
      <p:sp>
        <p:nvSpPr>
          <p:cNvPr id="3" name="Content Placeholder 2">
            <a:extLst>
              <a:ext uri="{FF2B5EF4-FFF2-40B4-BE49-F238E27FC236}">
                <a16:creationId xmlns:a16="http://schemas.microsoft.com/office/drawing/2014/main" id="{C4290433-94A4-D516-CF9E-71818524DD9B}"/>
              </a:ext>
            </a:extLst>
          </p:cNvPr>
          <p:cNvSpPr>
            <a:spLocks noGrp="1"/>
          </p:cNvSpPr>
          <p:nvPr>
            <p:ph idx="1"/>
          </p:nvPr>
        </p:nvSpPr>
        <p:spPr>
          <a:xfrm>
            <a:off x="1371599" y="2318197"/>
            <a:ext cx="9724031" cy="3683358"/>
          </a:xfrm>
        </p:spPr>
        <p:txBody>
          <a:bodyPr anchor="ctr">
            <a:normAutofit/>
          </a:bodyPr>
          <a:lstStyle/>
          <a:p>
            <a:pPr marL="0" indent="0">
              <a:buNone/>
            </a:pPr>
            <a:r>
              <a:rPr lang="en-US" sz="2000" b="1">
                <a:ea typeface="+mn-lt"/>
                <a:cs typeface="+mn-lt"/>
              </a:rPr>
              <a:t>The fundamental components of JDK in Java are listed below.</a:t>
            </a:r>
            <a:endParaRPr lang="en-US" sz="2000" b="1">
              <a:cs typeface="Calibri"/>
            </a:endParaRPr>
          </a:p>
          <a:p>
            <a:r>
              <a:rPr lang="en-US" sz="2000"/>
              <a:t>java</a:t>
            </a:r>
            <a:endParaRPr lang="en-US" sz="2000">
              <a:cs typeface="Calibri"/>
            </a:endParaRPr>
          </a:p>
          <a:p>
            <a:pPr lvl="1"/>
            <a:r>
              <a:rPr lang="en-US" sz="2000">
                <a:ea typeface="+mn-lt"/>
                <a:cs typeface="+mn-lt"/>
              </a:rPr>
              <a:t>It acts as the deployment launcher in the older SUN java. It loads the class files and interprets the source code compiled by the javac compiler.</a:t>
            </a:r>
            <a:endParaRPr lang="en-US" sz="2000">
              <a:cs typeface="Calibri"/>
            </a:endParaRPr>
          </a:p>
          <a:p>
            <a:r>
              <a:rPr lang="en-US" sz="2000"/>
              <a:t>javac</a:t>
            </a:r>
            <a:endParaRPr lang="en-US" sz="2000">
              <a:cs typeface="Calibri"/>
            </a:endParaRPr>
          </a:p>
          <a:p>
            <a:pPr lvl="1"/>
            <a:r>
              <a:rPr lang="en-US" sz="2000">
                <a:ea typeface="+mn-lt"/>
                <a:cs typeface="+mn-lt"/>
              </a:rPr>
              <a:t>The javac specifies the java compiler to convert the source code into bytecode. </a:t>
            </a:r>
            <a:endParaRPr lang="en-US" sz="2000">
              <a:cs typeface="Calibri"/>
            </a:endParaRPr>
          </a:p>
          <a:p>
            <a:r>
              <a:rPr lang="en-US" sz="2000"/>
              <a:t>javadoc</a:t>
            </a:r>
            <a:endParaRPr lang="en-US" sz="2000">
              <a:cs typeface="Calibri"/>
            </a:endParaRPr>
          </a:p>
          <a:p>
            <a:pPr lvl="1"/>
            <a:r>
              <a:rPr lang="en-US" sz="2000">
                <a:ea typeface="+mn-lt"/>
                <a:cs typeface="+mn-lt"/>
              </a:rPr>
              <a:t>The javadoc generates documentation for the comments added in the source code.</a:t>
            </a:r>
            <a:endParaRPr lang="en-US" sz="2000">
              <a:cs typeface="Calibri"/>
            </a:endParaRPr>
          </a:p>
          <a:p>
            <a:r>
              <a:rPr lang="en-US" sz="2000"/>
              <a:t>jar</a:t>
            </a:r>
            <a:endParaRPr lang="en-US" sz="2000">
              <a:cs typeface="Calibri"/>
            </a:endParaRPr>
          </a:p>
          <a:p>
            <a:pPr lvl="1"/>
            <a:r>
              <a:rPr lang="en-US" sz="2000">
                <a:ea typeface="+mn-lt"/>
                <a:cs typeface="+mn-lt"/>
              </a:rPr>
              <a:t>The jar helps the archives to manage the jar files in the package library. </a:t>
            </a:r>
            <a:endParaRPr lang="en-US" sz="2000">
              <a:cs typeface="Calibri"/>
            </a:endParaRPr>
          </a:p>
          <a:p>
            <a:endParaRPr lang="en-US" sz="2000">
              <a:cs typeface="Calibri"/>
            </a:endParaRPr>
          </a:p>
        </p:txBody>
      </p:sp>
    </p:spTree>
    <p:extLst>
      <p:ext uri="{BB962C8B-B14F-4D97-AF65-F5344CB8AC3E}">
        <p14:creationId xmlns:p14="http://schemas.microsoft.com/office/powerpoint/2010/main" val="250681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E754-757E-0095-660E-302B8CBF2F7C}"/>
              </a:ext>
            </a:extLst>
          </p:cNvPr>
          <p:cNvSpPr>
            <a:spLocks noGrp="1"/>
          </p:cNvSpPr>
          <p:nvPr>
            <p:ph type="title"/>
          </p:nvPr>
        </p:nvSpPr>
        <p:spPr>
          <a:xfrm>
            <a:off x="1136428" y="627564"/>
            <a:ext cx="7474172" cy="1325563"/>
          </a:xfrm>
        </p:spPr>
        <p:txBody>
          <a:bodyPr>
            <a:normAutofit/>
          </a:bodyPr>
          <a:lstStyle/>
          <a:p>
            <a:r>
              <a:rPr lang="en-US">
                <a:cs typeface="Calibri Light"/>
              </a:rPr>
              <a:t>Reserved Keyword</a:t>
            </a:r>
          </a:p>
        </p:txBody>
      </p:sp>
      <p:sp>
        <p:nvSpPr>
          <p:cNvPr id="3" name="Content Placeholder 2">
            <a:extLst>
              <a:ext uri="{FF2B5EF4-FFF2-40B4-BE49-F238E27FC236}">
                <a16:creationId xmlns:a16="http://schemas.microsoft.com/office/drawing/2014/main" id="{A71B2625-6156-EAB6-3AFD-BC16C1FD151B}"/>
              </a:ext>
            </a:extLst>
          </p:cNvPr>
          <p:cNvSpPr>
            <a:spLocks noGrp="1"/>
          </p:cNvSpPr>
          <p:nvPr>
            <p:ph idx="1"/>
          </p:nvPr>
        </p:nvSpPr>
        <p:spPr>
          <a:xfrm>
            <a:off x="1136429" y="2278173"/>
            <a:ext cx="6467867" cy="3450613"/>
          </a:xfrm>
        </p:spPr>
        <p:txBody>
          <a:bodyPr anchor="ctr">
            <a:normAutofit/>
          </a:bodyPr>
          <a:lstStyle/>
          <a:p>
            <a:r>
              <a:rPr lang="en-US" sz="2400">
                <a:ea typeface="+mn-lt"/>
                <a:cs typeface="+mn-lt"/>
              </a:rPr>
              <a:t>Reserved words are words that cannot be used as </a:t>
            </a:r>
            <a:r>
              <a:rPr lang="en-US" sz="2400">
                <a:ea typeface="+mn-lt"/>
                <a:cs typeface="+mn-lt"/>
                <a:hlinkClick r:id="rId2"/>
              </a:rPr>
              <a:t>object</a:t>
            </a:r>
            <a:r>
              <a:rPr lang="en-US" sz="2400">
                <a:ea typeface="+mn-lt"/>
                <a:cs typeface="+mn-lt"/>
              </a:rPr>
              <a:t> or </a:t>
            </a:r>
            <a:r>
              <a:rPr lang="en-US" sz="2400">
                <a:ea typeface="+mn-lt"/>
                <a:cs typeface="+mn-lt"/>
                <a:hlinkClick r:id="rId3"/>
              </a:rPr>
              <a:t>variable</a:t>
            </a:r>
            <a:r>
              <a:rPr lang="en-US" sz="2400">
                <a:ea typeface="+mn-lt"/>
                <a:cs typeface="+mn-lt"/>
              </a:rPr>
              <a:t> names in a </a:t>
            </a:r>
            <a:r>
              <a:rPr lang="en-US" sz="2400">
                <a:ea typeface="+mn-lt"/>
                <a:cs typeface="+mn-lt"/>
                <a:hlinkClick r:id="rId4"/>
              </a:rPr>
              <a:t>Java</a:t>
            </a:r>
            <a:r>
              <a:rPr lang="en-US" sz="2400">
                <a:ea typeface="+mn-lt"/>
                <a:cs typeface="+mn-lt"/>
              </a:rPr>
              <a:t> program because they're already used by the syntax of the Java programming language.</a:t>
            </a:r>
            <a:endParaRPr lang="en-US" sz="2400">
              <a:cs typeface="Calibri" panose="020F0502020204030204"/>
            </a:endParaRPr>
          </a:p>
          <a:p>
            <a:r>
              <a:rPr lang="en-US" sz="2400">
                <a:ea typeface="+mn-lt"/>
                <a:cs typeface="+mn-lt"/>
              </a:rPr>
              <a:t>If you attempt to use any of the words below as identifiers in your Java programs, you'll get an error.</a:t>
            </a:r>
            <a:endParaRPr lang="en-US" sz="2400">
              <a:cs typeface="Calibri"/>
            </a:endParaRPr>
          </a:p>
          <a:p>
            <a:endParaRPr lang="en-US" sz="2400">
              <a:cs typeface="Calibri"/>
            </a:endParaRPr>
          </a:p>
        </p:txBody>
      </p:sp>
      <p:sp>
        <p:nvSpPr>
          <p:cNvPr id="23" name="Rectangle 2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Processor">
            <a:extLst>
              <a:ext uri="{FF2B5EF4-FFF2-40B4-BE49-F238E27FC236}">
                <a16:creationId xmlns:a16="http://schemas.microsoft.com/office/drawing/2014/main" id="{EE03C02F-4F22-8071-D0EC-776ADEF383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03428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2C2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1A6FF-D7EF-FA38-EDF7-8CEAF7CE4320}"/>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b="1" kern="1200">
                <a:solidFill>
                  <a:srgbClr val="FFFFFF"/>
                </a:solidFill>
                <a:latin typeface="+mj-lt"/>
                <a:ea typeface="+mj-ea"/>
                <a:cs typeface="+mj-cs"/>
              </a:rPr>
              <a:t>Reserved Keywords</a:t>
            </a:r>
          </a:p>
        </p:txBody>
      </p:sp>
      <p:pic>
        <p:nvPicPr>
          <p:cNvPr id="4" name="Picture 4">
            <a:extLst>
              <a:ext uri="{FF2B5EF4-FFF2-40B4-BE49-F238E27FC236}">
                <a16:creationId xmlns:a16="http://schemas.microsoft.com/office/drawing/2014/main" id="{816E1C9E-B7C7-D638-F63C-1CC37709FB78}"/>
              </a:ext>
            </a:extLst>
          </p:cNvPr>
          <p:cNvPicPr>
            <a:picLocks noGrp="1" noChangeAspect="1"/>
          </p:cNvPicPr>
          <p:nvPr>
            <p:ph idx="1"/>
          </p:nvPr>
        </p:nvPicPr>
        <p:blipFill>
          <a:blip r:embed="rId2"/>
          <a:stretch>
            <a:fillRect/>
          </a:stretch>
        </p:blipFill>
        <p:spPr>
          <a:xfrm>
            <a:off x="4207933" y="784375"/>
            <a:ext cx="7347537" cy="5290226"/>
          </a:xfrm>
          <a:prstGeom prst="rect">
            <a:avLst/>
          </a:prstGeom>
        </p:spPr>
      </p:pic>
    </p:spTree>
    <p:extLst>
      <p:ext uri="{BB962C8B-B14F-4D97-AF65-F5344CB8AC3E}">
        <p14:creationId xmlns:p14="http://schemas.microsoft.com/office/powerpoint/2010/main" val="3065743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83D376-41CE-0124-7B3B-D865EC28DD6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What if we use keyword as className</a:t>
            </a:r>
          </a:p>
        </p:txBody>
      </p:sp>
      <p:pic>
        <p:nvPicPr>
          <p:cNvPr id="4" name="Picture 4">
            <a:extLst>
              <a:ext uri="{FF2B5EF4-FFF2-40B4-BE49-F238E27FC236}">
                <a16:creationId xmlns:a16="http://schemas.microsoft.com/office/drawing/2014/main" id="{A26AD102-9024-1A67-6314-577F8AF1AA3A}"/>
              </a:ext>
            </a:extLst>
          </p:cNvPr>
          <p:cNvPicPr>
            <a:picLocks noChangeAspect="1"/>
          </p:cNvPicPr>
          <p:nvPr/>
        </p:nvPicPr>
        <p:blipFill>
          <a:blip r:embed="rId2"/>
          <a:stretch>
            <a:fillRect/>
          </a:stretch>
        </p:blipFill>
        <p:spPr>
          <a:xfrm>
            <a:off x="4502428" y="1929657"/>
            <a:ext cx="7225748" cy="2998685"/>
          </a:xfrm>
          <a:prstGeom prst="rect">
            <a:avLst/>
          </a:prstGeom>
        </p:spPr>
      </p:pic>
    </p:spTree>
    <p:extLst>
      <p:ext uri="{BB962C8B-B14F-4D97-AF65-F5344CB8AC3E}">
        <p14:creationId xmlns:p14="http://schemas.microsoft.com/office/powerpoint/2010/main" val="394044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5A09F-AD6A-ED24-8BFB-C73B2D1021CA}"/>
              </a:ext>
            </a:extLst>
          </p:cNvPr>
          <p:cNvSpPr>
            <a:spLocks noGrp="1"/>
          </p:cNvSpPr>
          <p:nvPr>
            <p:ph type="title"/>
          </p:nvPr>
        </p:nvSpPr>
        <p:spPr>
          <a:xfrm>
            <a:off x="1371599" y="294538"/>
            <a:ext cx="9895951" cy="1033669"/>
          </a:xfrm>
        </p:spPr>
        <p:txBody>
          <a:bodyPr>
            <a:normAutofit/>
          </a:bodyPr>
          <a:lstStyle/>
          <a:p>
            <a:endParaRPr lang="en-US" sz="3400" b="1">
              <a:solidFill>
                <a:srgbClr val="FFFFFF"/>
              </a:solidFill>
              <a:cs typeface="Calibri Light"/>
            </a:endParaRPr>
          </a:p>
          <a:p>
            <a:r>
              <a:rPr lang="en-US" sz="3400" b="1">
                <a:solidFill>
                  <a:srgbClr val="FFFFFF"/>
                </a:solidFill>
              </a:rPr>
              <a:t>Variables</a:t>
            </a:r>
            <a:endParaRPr lang="en-US" sz="3400" b="1">
              <a:solidFill>
                <a:srgbClr val="FFFFFF"/>
              </a:solidFill>
              <a:cs typeface="Calibri Light"/>
            </a:endParaRPr>
          </a:p>
          <a:p>
            <a:endParaRPr lang="en-US" sz="3400" b="1">
              <a:solidFill>
                <a:srgbClr val="FFFFFF"/>
              </a:solidFill>
              <a:cs typeface="Calibri Light"/>
            </a:endParaRPr>
          </a:p>
        </p:txBody>
      </p:sp>
      <p:sp>
        <p:nvSpPr>
          <p:cNvPr id="3" name="Content Placeholder 2">
            <a:extLst>
              <a:ext uri="{FF2B5EF4-FFF2-40B4-BE49-F238E27FC236}">
                <a16:creationId xmlns:a16="http://schemas.microsoft.com/office/drawing/2014/main" id="{29D82CCC-09E8-D6EE-9055-EA82FFCCA893}"/>
              </a:ext>
            </a:extLst>
          </p:cNvPr>
          <p:cNvSpPr>
            <a:spLocks noGrp="1"/>
          </p:cNvSpPr>
          <p:nvPr>
            <p:ph idx="1"/>
          </p:nvPr>
        </p:nvSpPr>
        <p:spPr>
          <a:xfrm>
            <a:off x="1371599" y="2318197"/>
            <a:ext cx="9724031" cy="3683358"/>
          </a:xfrm>
        </p:spPr>
        <p:txBody>
          <a:bodyPr anchor="ctr">
            <a:normAutofit/>
          </a:bodyPr>
          <a:lstStyle/>
          <a:p>
            <a:r>
              <a:rPr lang="en-US" sz="2400">
                <a:ea typeface="+mn-lt"/>
                <a:cs typeface="+mn-lt"/>
              </a:rPr>
              <a:t>A variable is a container which holds the value while the </a:t>
            </a:r>
            <a:r>
              <a:rPr lang="en-US" sz="2400">
                <a:ea typeface="+mn-lt"/>
                <a:cs typeface="+mn-lt"/>
                <a:hlinkClick r:id="rId2"/>
              </a:rPr>
              <a:t>Java program</a:t>
            </a:r>
            <a:r>
              <a:rPr lang="en-US" sz="2400">
                <a:ea typeface="+mn-lt"/>
                <a:cs typeface="+mn-lt"/>
              </a:rPr>
              <a:t>is executed.</a:t>
            </a:r>
          </a:p>
          <a:p>
            <a:r>
              <a:rPr lang="en-US" sz="2400">
                <a:ea typeface="+mn-lt"/>
                <a:cs typeface="+mn-lt"/>
              </a:rPr>
              <a:t> A variable is assigned with a data type.</a:t>
            </a:r>
            <a:endParaRPr lang="en-US" sz="2400">
              <a:cs typeface="Calibri" panose="020F0502020204030204"/>
            </a:endParaRPr>
          </a:p>
          <a:p>
            <a:r>
              <a:rPr lang="en-US" sz="2400">
                <a:ea typeface="+mn-lt"/>
                <a:cs typeface="+mn-lt"/>
              </a:rPr>
              <a:t>Variable is a name of memory location. There are three types of variables in java: local, instance and static.</a:t>
            </a:r>
            <a:endParaRPr lang="en-US" sz="2400">
              <a:cs typeface="Calibri"/>
            </a:endParaRPr>
          </a:p>
          <a:p>
            <a:endParaRPr lang="en-US" sz="2400">
              <a:cs typeface="Calibri"/>
            </a:endParaRPr>
          </a:p>
        </p:txBody>
      </p:sp>
    </p:spTree>
    <p:extLst>
      <p:ext uri="{BB962C8B-B14F-4D97-AF65-F5344CB8AC3E}">
        <p14:creationId xmlns:p14="http://schemas.microsoft.com/office/powerpoint/2010/main" val="1137684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65509-BB30-DFD6-E1F1-17C99EE49D0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Variables</a:t>
            </a:r>
          </a:p>
        </p:txBody>
      </p:sp>
      <p:pic>
        <p:nvPicPr>
          <p:cNvPr id="4" name="Picture 4">
            <a:extLst>
              <a:ext uri="{FF2B5EF4-FFF2-40B4-BE49-F238E27FC236}">
                <a16:creationId xmlns:a16="http://schemas.microsoft.com/office/drawing/2014/main" id="{FB6094AC-8CCA-3079-FB46-7D414868B69B}"/>
              </a:ext>
            </a:extLst>
          </p:cNvPr>
          <p:cNvPicPr>
            <a:picLocks noGrp="1" noChangeAspect="1"/>
          </p:cNvPicPr>
          <p:nvPr>
            <p:ph idx="1"/>
          </p:nvPr>
        </p:nvPicPr>
        <p:blipFill>
          <a:blip r:embed="rId2"/>
          <a:stretch>
            <a:fillRect/>
          </a:stretch>
        </p:blipFill>
        <p:spPr>
          <a:xfrm>
            <a:off x="5211322" y="640080"/>
            <a:ext cx="5340758" cy="5578816"/>
          </a:xfrm>
          <a:prstGeom prst="rect">
            <a:avLst/>
          </a:prstGeom>
        </p:spPr>
      </p:pic>
    </p:spTree>
    <p:extLst>
      <p:ext uri="{BB962C8B-B14F-4D97-AF65-F5344CB8AC3E}">
        <p14:creationId xmlns:p14="http://schemas.microsoft.com/office/powerpoint/2010/main" val="1324972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6FEBA-0281-9433-7027-33761F1094E3}"/>
              </a:ext>
            </a:extLst>
          </p:cNvPr>
          <p:cNvSpPr>
            <a:spLocks noGrp="1"/>
          </p:cNvSpPr>
          <p:nvPr>
            <p:ph type="title"/>
          </p:nvPr>
        </p:nvSpPr>
        <p:spPr>
          <a:xfrm>
            <a:off x="1371599" y="294538"/>
            <a:ext cx="9895951" cy="1033669"/>
          </a:xfrm>
        </p:spPr>
        <p:txBody>
          <a:bodyPr>
            <a:normAutofit/>
          </a:bodyPr>
          <a:lstStyle/>
          <a:p>
            <a:pPr algn="just"/>
            <a:r>
              <a:rPr lang="en-US" b="1">
                <a:solidFill>
                  <a:schemeClr val="bg1"/>
                </a:solidFill>
              </a:rPr>
              <a:t>Local Variable</a:t>
            </a:r>
            <a:endParaRPr lang="en-US" b="1">
              <a:solidFill>
                <a:schemeClr val="bg1"/>
              </a:solidFill>
              <a:cs typeface="Calibri Light"/>
            </a:endParaRPr>
          </a:p>
        </p:txBody>
      </p:sp>
      <p:sp>
        <p:nvSpPr>
          <p:cNvPr id="30" name="Content Placeholder 2">
            <a:extLst>
              <a:ext uri="{FF2B5EF4-FFF2-40B4-BE49-F238E27FC236}">
                <a16:creationId xmlns:a16="http://schemas.microsoft.com/office/drawing/2014/main" id="{CAECA43C-919E-CB78-17C6-6F14EDAA9147}"/>
              </a:ext>
            </a:extLst>
          </p:cNvPr>
          <p:cNvSpPr>
            <a:spLocks noGrp="1"/>
          </p:cNvSpPr>
          <p:nvPr>
            <p:ph idx="1"/>
          </p:nvPr>
        </p:nvSpPr>
        <p:spPr>
          <a:xfrm>
            <a:off x="1371599" y="2318197"/>
            <a:ext cx="9724031" cy="3683358"/>
          </a:xfrm>
        </p:spPr>
        <p:txBody>
          <a:bodyPr anchor="ctr">
            <a:normAutofit/>
          </a:bodyPr>
          <a:lstStyle/>
          <a:p>
            <a:pPr algn="just"/>
            <a:r>
              <a:rPr lang="en-US" sz="2400">
                <a:ea typeface="+mn-lt"/>
                <a:cs typeface="+mn-lt"/>
              </a:rPr>
              <a:t>A variable declared inside the body of the method is called local variable. You can use this variable only within that method and the other methods in the class aren't even aware that the variable exists.</a:t>
            </a:r>
            <a:endParaRPr lang="en-US" sz="2400">
              <a:cs typeface="Calibri" panose="020F0502020204030204"/>
            </a:endParaRPr>
          </a:p>
          <a:p>
            <a:pPr algn="just"/>
            <a:r>
              <a:rPr lang="en-US" sz="2400">
                <a:ea typeface="+mn-lt"/>
                <a:cs typeface="+mn-lt"/>
              </a:rPr>
              <a:t>A local variable cannot be defined with "static" keyword.</a:t>
            </a:r>
            <a:endParaRPr lang="en-US" sz="2400">
              <a:cs typeface="Calibri"/>
            </a:endParaRPr>
          </a:p>
          <a:p>
            <a:pPr marL="0" indent="0">
              <a:buNone/>
            </a:pPr>
            <a:endParaRPr lang="en-US" sz="2400">
              <a:cs typeface="Calibri"/>
            </a:endParaRPr>
          </a:p>
        </p:txBody>
      </p:sp>
    </p:spTree>
    <p:extLst>
      <p:ext uri="{BB962C8B-B14F-4D97-AF65-F5344CB8AC3E}">
        <p14:creationId xmlns:p14="http://schemas.microsoft.com/office/powerpoint/2010/main" val="3607508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6E9C6-A6DA-19AE-8134-85787BCB909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 Instance Variable</a:t>
            </a:r>
          </a:p>
          <a:p>
            <a:endParaRPr lang="en-US" sz="4000">
              <a:solidFill>
                <a:srgbClr val="FFFFFF"/>
              </a:solidFill>
              <a:cs typeface="Calibri Light"/>
            </a:endParaRPr>
          </a:p>
        </p:txBody>
      </p:sp>
      <p:sp>
        <p:nvSpPr>
          <p:cNvPr id="3" name="Content Placeholder 2">
            <a:extLst>
              <a:ext uri="{FF2B5EF4-FFF2-40B4-BE49-F238E27FC236}">
                <a16:creationId xmlns:a16="http://schemas.microsoft.com/office/drawing/2014/main" id="{4A267DD1-2426-2826-E589-A3D3A25FACA5}"/>
              </a:ext>
            </a:extLst>
          </p:cNvPr>
          <p:cNvSpPr>
            <a:spLocks noGrp="1"/>
          </p:cNvSpPr>
          <p:nvPr>
            <p:ph idx="1"/>
          </p:nvPr>
        </p:nvSpPr>
        <p:spPr>
          <a:xfrm>
            <a:off x="1371599" y="2318197"/>
            <a:ext cx="9724031" cy="3683358"/>
          </a:xfrm>
        </p:spPr>
        <p:txBody>
          <a:bodyPr anchor="ctr">
            <a:normAutofit/>
          </a:bodyPr>
          <a:lstStyle/>
          <a:p>
            <a:pPr algn="just"/>
            <a:r>
              <a:rPr lang="en-US" sz="2400">
                <a:ea typeface="+mn-lt"/>
                <a:cs typeface="+mn-lt"/>
              </a:rPr>
              <a:t>A variable declared inside the class but outside the body of the method, is called an instance variable. It is not declared as </a:t>
            </a:r>
            <a:r>
              <a:rPr lang="en-US" sz="2400">
                <a:ea typeface="+mn-lt"/>
                <a:cs typeface="+mn-lt"/>
                <a:hlinkClick r:id="rId2"/>
              </a:rPr>
              <a:t>static</a:t>
            </a:r>
            <a:endParaRPr lang="en-US" sz="2400">
              <a:cs typeface="Calibri" panose="020F0502020204030204"/>
            </a:endParaRPr>
          </a:p>
          <a:p>
            <a:endParaRPr lang="en-US" sz="2400">
              <a:cs typeface="Calibri" panose="020F0502020204030204"/>
            </a:endParaRPr>
          </a:p>
          <a:p>
            <a:pPr algn="just"/>
            <a:r>
              <a:rPr lang="en-US" sz="2400">
                <a:ea typeface="+mn-lt"/>
                <a:cs typeface="+mn-lt"/>
              </a:rPr>
              <a:t>It is called an instance variable because its value is instance-specific and is not shared among instances.</a:t>
            </a:r>
            <a:endParaRPr lang="en-US" sz="2400">
              <a:cs typeface="Calibri"/>
            </a:endParaRPr>
          </a:p>
          <a:p>
            <a:endParaRPr lang="en-US" sz="2400">
              <a:cs typeface="Calibri"/>
            </a:endParaRPr>
          </a:p>
        </p:txBody>
      </p:sp>
    </p:spTree>
    <p:extLst>
      <p:ext uri="{BB962C8B-B14F-4D97-AF65-F5344CB8AC3E}">
        <p14:creationId xmlns:p14="http://schemas.microsoft.com/office/powerpoint/2010/main" val="2327646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11247-31DF-F55F-5344-FDE48A17AB29}"/>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What is Java Used For?</a:t>
            </a:r>
            <a:endParaRPr lang="en-US" sz="4000" b="1">
              <a:solidFill>
                <a:srgbClr val="FFFFFF"/>
              </a:solidFill>
              <a:cs typeface="Calibri Light"/>
            </a:endParaRPr>
          </a:p>
          <a:p>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41E1E9A2-5543-947E-7ACE-50517CF930EF}"/>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Java is widely used in web consoles, GUIs, web and mobile applications, game development, embedded systems, and desktop applications. </a:t>
            </a:r>
          </a:p>
          <a:p>
            <a:r>
              <a:rPr lang="en-US" sz="2000">
                <a:ea typeface="+mn-lt"/>
                <a:cs typeface="+mn-lt"/>
              </a:rPr>
              <a:t>Apart from these, Java is also used to develop software for devices. It is used not only in computers and mobile devices, but even in electronic devices like televisions, air conditioners, washing machines, and so on.</a:t>
            </a:r>
          </a:p>
          <a:p>
            <a:r>
              <a:rPr lang="en-US" sz="2000">
                <a:ea typeface="+mn-lt"/>
                <a:cs typeface="+mn-lt"/>
              </a:rPr>
              <a:t> Online registration forms, banking apps, and shopping via the internet are all possible because of Java. </a:t>
            </a:r>
            <a:endParaRPr lang="en-US" sz="2000">
              <a:cs typeface="Calibri"/>
            </a:endParaRPr>
          </a:p>
        </p:txBody>
      </p:sp>
    </p:spTree>
    <p:extLst>
      <p:ext uri="{BB962C8B-B14F-4D97-AF65-F5344CB8AC3E}">
        <p14:creationId xmlns:p14="http://schemas.microsoft.com/office/powerpoint/2010/main" val="2888212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C5A55D-3969-DDC7-5BC7-4B8BD9410373}"/>
              </a:ext>
            </a:extLst>
          </p:cNvPr>
          <p:cNvSpPr>
            <a:spLocks noGrp="1"/>
          </p:cNvSpPr>
          <p:nvPr>
            <p:ph type="title"/>
          </p:nvPr>
        </p:nvSpPr>
        <p:spPr>
          <a:xfrm>
            <a:off x="1136397" y="502020"/>
            <a:ext cx="5323715" cy="1642970"/>
          </a:xfrm>
        </p:spPr>
        <p:txBody>
          <a:bodyPr anchor="b">
            <a:normAutofit/>
          </a:bodyPr>
          <a:lstStyle/>
          <a:p>
            <a:r>
              <a:rPr lang="en-US" sz="4000" b="1"/>
              <a:t>Static variable</a:t>
            </a:r>
          </a:p>
        </p:txBody>
      </p:sp>
      <p:sp>
        <p:nvSpPr>
          <p:cNvPr id="3" name="Content Placeholder 2">
            <a:extLst>
              <a:ext uri="{FF2B5EF4-FFF2-40B4-BE49-F238E27FC236}">
                <a16:creationId xmlns:a16="http://schemas.microsoft.com/office/drawing/2014/main" id="{85AA500E-D33E-B8D4-27BF-9EBD4449CEC2}"/>
              </a:ext>
            </a:extLst>
          </p:cNvPr>
          <p:cNvSpPr>
            <a:spLocks noGrp="1"/>
          </p:cNvSpPr>
          <p:nvPr>
            <p:ph idx="1"/>
          </p:nvPr>
        </p:nvSpPr>
        <p:spPr>
          <a:xfrm>
            <a:off x="1144923" y="2405894"/>
            <a:ext cx="5315189" cy="3535083"/>
          </a:xfrm>
        </p:spPr>
        <p:txBody>
          <a:bodyPr anchor="t">
            <a:normAutofit/>
          </a:bodyPr>
          <a:lstStyle/>
          <a:p>
            <a:r>
              <a:rPr lang="en-US" sz="2000">
                <a:ea typeface="+mn-lt"/>
                <a:cs typeface="+mn-lt"/>
              </a:rPr>
              <a:t>A variable that is declared as static is called a static variable. It cannot be local.</a:t>
            </a:r>
          </a:p>
          <a:p>
            <a:r>
              <a:rPr lang="en-US" sz="2000">
                <a:ea typeface="+mn-lt"/>
                <a:cs typeface="+mn-lt"/>
              </a:rPr>
              <a:t> You can create a single copy of the static variable and share it among all the instances of the class.</a:t>
            </a:r>
          </a:p>
          <a:p>
            <a:r>
              <a:rPr lang="en-US" sz="2000">
                <a:ea typeface="+mn-lt"/>
                <a:cs typeface="+mn-lt"/>
              </a:rPr>
              <a:t> Memory allocation for static variables happens only once when the class is loaded in the memory.</a:t>
            </a:r>
            <a:endParaRPr lang="en-US" sz="2000">
              <a:cs typeface="Calibri"/>
            </a:endParaRPr>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Lightning">
            <a:extLst>
              <a:ext uri="{FF2B5EF4-FFF2-40B4-BE49-F238E27FC236}">
                <a16:creationId xmlns:a16="http://schemas.microsoft.com/office/drawing/2014/main" id="{1300D5CE-73D0-333B-9099-9CFAAA5A47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748734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07FD61-D720-193E-A428-33845B79598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 Types of variables in java</a:t>
            </a:r>
          </a:p>
          <a:p>
            <a:endParaRPr lang="en-US" sz="4000" b="1" kern="120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FBB4188C-A726-E48D-6916-09860FD74C5F}"/>
              </a:ext>
            </a:extLst>
          </p:cNvPr>
          <p:cNvPicPr>
            <a:picLocks noGrp="1" noChangeAspect="1"/>
          </p:cNvPicPr>
          <p:nvPr>
            <p:ph idx="1"/>
          </p:nvPr>
        </p:nvPicPr>
        <p:blipFill>
          <a:blip r:embed="rId2"/>
          <a:stretch>
            <a:fillRect/>
          </a:stretch>
        </p:blipFill>
        <p:spPr>
          <a:xfrm>
            <a:off x="4502428" y="963213"/>
            <a:ext cx="7225748" cy="4931573"/>
          </a:xfrm>
          <a:prstGeom prst="rect">
            <a:avLst/>
          </a:prstGeom>
        </p:spPr>
      </p:pic>
    </p:spTree>
    <p:extLst>
      <p:ext uri="{BB962C8B-B14F-4D97-AF65-F5344CB8AC3E}">
        <p14:creationId xmlns:p14="http://schemas.microsoft.com/office/powerpoint/2010/main" val="1017418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357C5-BA34-EB83-8122-22F72129B5D6}"/>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kern="1200">
                <a:solidFill>
                  <a:schemeClr val="tx1"/>
                </a:solidFill>
                <a:latin typeface="+mj-lt"/>
                <a:ea typeface="+mj-ea"/>
                <a:cs typeface="+mj-cs"/>
              </a:rPr>
              <a:t>Data Types in Java</a:t>
            </a:r>
          </a:p>
          <a:p>
            <a:endParaRPr lang="en-US" sz="4000" b="1"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863EDC83-1724-AF23-9308-77E07D830D63}"/>
              </a:ext>
            </a:extLst>
          </p:cNvPr>
          <p:cNvSpPr txBox="1"/>
          <p:nvPr/>
        </p:nvSpPr>
        <p:spPr>
          <a:xfrm>
            <a:off x="1144923" y="2405894"/>
            <a:ext cx="5315189" cy="3535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Data types specify the different sizes and values that can be stored in the variable. There are two types of data types in Java:</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b="1"/>
              <a:t>Primitive data types:</a:t>
            </a:r>
            <a:r>
              <a:rPr lang="en-US" sz="2000"/>
              <a:t> The primitive data types include </a:t>
            </a:r>
            <a:r>
              <a:rPr lang="en-US" sz="2000" err="1"/>
              <a:t>boolean</a:t>
            </a:r>
            <a:r>
              <a:rPr lang="en-US" sz="2000"/>
              <a:t>, char, byte, short, int, long, float and double.</a:t>
            </a:r>
            <a:endParaRPr lang="en-US" sz="2000">
              <a:ea typeface="Calibri"/>
              <a:cs typeface="Calibri"/>
            </a:endParaRPr>
          </a:p>
          <a:p>
            <a:pPr indent="-228600">
              <a:lnSpc>
                <a:spcPct val="90000"/>
              </a:lnSpc>
              <a:spcAft>
                <a:spcPts val="600"/>
              </a:spcAft>
              <a:buFont typeface="Arial" panose="020B0604020202020204" pitchFamily="34" charset="0"/>
              <a:buChar char="•"/>
            </a:pPr>
            <a:r>
              <a:rPr lang="en-US" sz="2000" b="1"/>
              <a:t>Non-primitive data types:</a:t>
            </a:r>
            <a:r>
              <a:rPr lang="en-US" sz="2000"/>
              <a:t> The non-primitive data types include </a:t>
            </a:r>
            <a:r>
              <a:rPr lang="en-US" sz="2000">
                <a:hlinkClick r:id="rId2"/>
              </a:rPr>
              <a:t>Classes</a:t>
            </a:r>
            <a:r>
              <a:rPr lang="en-US" sz="2000"/>
              <a:t>, </a:t>
            </a:r>
            <a:r>
              <a:rPr lang="en-US" sz="2000">
                <a:hlinkClick r:id="rId3"/>
              </a:rPr>
              <a:t>Interfaces</a:t>
            </a:r>
            <a:r>
              <a:rPr lang="en-US" sz="2000"/>
              <a:t>, and </a:t>
            </a:r>
            <a:r>
              <a:rPr lang="en-US" sz="2000">
                <a:hlinkClick r:id="rId4"/>
              </a:rPr>
              <a:t>Arrays</a:t>
            </a:r>
            <a:r>
              <a:rPr lang="en-US" sz="2000"/>
              <a:t>.</a:t>
            </a:r>
            <a:endParaRPr lang="en-US" sz="2000">
              <a:ea typeface="Calibri"/>
              <a:cs typeface="Calibri"/>
            </a:endParaRPr>
          </a:p>
        </p:txBody>
      </p:sp>
      <p:sp>
        <p:nvSpPr>
          <p:cNvPr id="23" name="Rectangle 2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998A2155-9806-7E41-06F9-053AE0F1A0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769217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20A34-8F18-148B-2C96-44ADE7393DD9}"/>
              </a:ext>
            </a:extLst>
          </p:cNvPr>
          <p:cNvSpPr>
            <a:spLocks noGrp="1"/>
          </p:cNvSpPr>
          <p:nvPr>
            <p:ph type="title"/>
          </p:nvPr>
        </p:nvSpPr>
        <p:spPr>
          <a:xfrm>
            <a:off x="8643193" y="489507"/>
            <a:ext cx="3091607" cy="1655483"/>
          </a:xfrm>
        </p:spPr>
        <p:txBody>
          <a:bodyPr anchor="b">
            <a:normAutofit/>
          </a:bodyPr>
          <a:lstStyle/>
          <a:p>
            <a:r>
              <a:rPr lang="en-US" sz="4000">
                <a:ea typeface="Calibri Light"/>
                <a:cs typeface="Calibri Light"/>
              </a:rPr>
              <a:t>Primitive Data Types</a:t>
            </a:r>
            <a:endParaRPr lang="en-US" sz="4000"/>
          </a:p>
        </p:txBody>
      </p:sp>
      <p:pic>
        <p:nvPicPr>
          <p:cNvPr id="19" name="Picture 18" descr="Computer script on a screen">
            <a:extLst>
              <a:ext uri="{FF2B5EF4-FFF2-40B4-BE49-F238E27FC236}">
                <a16:creationId xmlns:a16="http://schemas.microsoft.com/office/drawing/2014/main" id="{B5BEF70F-7A33-23AE-31C8-DB34830B2225}"/>
              </a:ext>
            </a:extLst>
          </p:cNvPr>
          <p:cNvPicPr>
            <a:picLocks noChangeAspect="1"/>
          </p:cNvPicPr>
          <p:nvPr/>
        </p:nvPicPr>
        <p:blipFill rotWithShape="1">
          <a:blip r:embed="rId2"/>
          <a:srcRect r="15601" b="6"/>
          <a:stretch/>
        </p:blipFill>
        <p:spPr>
          <a:xfrm>
            <a:off x="20" y="431"/>
            <a:ext cx="8115280" cy="6408311"/>
          </a:xfrm>
          <a:prstGeom prst="rect">
            <a:avLst/>
          </a:prstGeom>
        </p:spPr>
      </p:pic>
      <p:sp>
        <p:nvSpPr>
          <p:cNvPr id="17" name="Content Placeholder 2">
            <a:extLst>
              <a:ext uri="{FF2B5EF4-FFF2-40B4-BE49-F238E27FC236}">
                <a16:creationId xmlns:a16="http://schemas.microsoft.com/office/drawing/2014/main" id="{FB40EAEF-4187-26F7-0001-172A845DC01A}"/>
              </a:ext>
            </a:extLst>
          </p:cNvPr>
          <p:cNvSpPr>
            <a:spLocks noGrp="1"/>
          </p:cNvSpPr>
          <p:nvPr>
            <p:ph idx="1"/>
          </p:nvPr>
        </p:nvSpPr>
        <p:spPr>
          <a:xfrm>
            <a:off x="8643193" y="2418408"/>
            <a:ext cx="2942813" cy="3540265"/>
          </a:xfrm>
        </p:spPr>
        <p:txBody>
          <a:bodyPr vert="horz" lIns="91440" tIns="45720" rIns="91440" bIns="45720" rtlCol="0">
            <a:normAutofit/>
          </a:bodyPr>
          <a:lstStyle/>
          <a:p>
            <a:pPr marL="0" indent="0">
              <a:buNone/>
            </a:pPr>
            <a:r>
              <a:rPr lang="en-US" sz="1700">
                <a:ea typeface="+mn-lt"/>
                <a:cs typeface="+mn-lt"/>
              </a:rPr>
              <a:t>There are 8 types of primitive data types:</a:t>
            </a:r>
            <a:endParaRPr lang="en-US" sz="1700"/>
          </a:p>
          <a:p>
            <a:r>
              <a:rPr lang="en-US" sz="1700">
                <a:ea typeface="+mn-lt"/>
                <a:cs typeface="+mn-lt"/>
              </a:rPr>
              <a:t>boolean data type</a:t>
            </a:r>
            <a:endParaRPr lang="en-US" sz="1700">
              <a:ea typeface="Calibri"/>
              <a:cs typeface="Calibri"/>
            </a:endParaRPr>
          </a:p>
          <a:p>
            <a:r>
              <a:rPr lang="en-US" sz="1700">
                <a:ea typeface="+mn-lt"/>
                <a:cs typeface="+mn-lt"/>
              </a:rPr>
              <a:t>byte data type</a:t>
            </a:r>
            <a:endParaRPr lang="en-US" sz="1700">
              <a:ea typeface="Calibri"/>
              <a:cs typeface="Calibri"/>
            </a:endParaRPr>
          </a:p>
          <a:p>
            <a:r>
              <a:rPr lang="en-US" sz="1700">
                <a:ea typeface="+mn-lt"/>
                <a:cs typeface="+mn-lt"/>
              </a:rPr>
              <a:t>char data type</a:t>
            </a:r>
            <a:endParaRPr lang="en-US" sz="1700">
              <a:ea typeface="Calibri"/>
              <a:cs typeface="Calibri"/>
            </a:endParaRPr>
          </a:p>
          <a:p>
            <a:r>
              <a:rPr lang="en-US" sz="1700">
                <a:ea typeface="+mn-lt"/>
                <a:cs typeface="+mn-lt"/>
              </a:rPr>
              <a:t>short data type</a:t>
            </a:r>
            <a:endParaRPr lang="en-US" sz="1700">
              <a:ea typeface="Calibri"/>
              <a:cs typeface="Calibri"/>
            </a:endParaRPr>
          </a:p>
          <a:p>
            <a:r>
              <a:rPr lang="en-US" sz="1700">
                <a:ea typeface="+mn-lt"/>
                <a:cs typeface="+mn-lt"/>
              </a:rPr>
              <a:t>int data type</a:t>
            </a:r>
            <a:endParaRPr lang="en-US" sz="1700">
              <a:ea typeface="Calibri"/>
              <a:cs typeface="Calibri"/>
            </a:endParaRPr>
          </a:p>
          <a:p>
            <a:r>
              <a:rPr lang="en-US" sz="1700">
                <a:ea typeface="+mn-lt"/>
                <a:cs typeface="+mn-lt"/>
              </a:rPr>
              <a:t>long data type</a:t>
            </a:r>
            <a:endParaRPr lang="en-US" sz="1700">
              <a:ea typeface="Calibri"/>
              <a:cs typeface="Calibri"/>
            </a:endParaRPr>
          </a:p>
          <a:p>
            <a:r>
              <a:rPr lang="en-US" sz="1700">
                <a:ea typeface="+mn-lt"/>
                <a:cs typeface="+mn-lt"/>
              </a:rPr>
              <a:t>float data type</a:t>
            </a:r>
            <a:endParaRPr lang="en-US" sz="1700">
              <a:ea typeface="Calibri"/>
              <a:cs typeface="Calibri"/>
            </a:endParaRPr>
          </a:p>
          <a:p>
            <a:r>
              <a:rPr lang="en-US" sz="1700">
                <a:ea typeface="+mn-lt"/>
                <a:cs typeface="+mn-lt"/>
              </a:rPr>
              <a:t>double data type</a:t>
            </a:r>
            <a:endParaRPr lang="en-US" sz="1700">
              <a:ea typeface="Calibri"/>
              <a:cs typeface="Calibri"/>
            </a:endParaRPr>
          </a:p>
          <a:p>
            <a:endParaRPr lang="en-US" sz="1700">
              <a:ea typeface="Calibri"/>
              <a:cs typeface="Calibri"/>
            </a:endParaRPr>
          </a:p>
        </p:txBody>
      </p:sp>
      <p:sp>
        <p:nvSpPr>
          <p:cNvPr id="25" name="Rectangle 2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840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B7444-DF85-820C-D54E-FC97C2C83AE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a:solidFill>
                  <a:srgbClr val="FFFFFF"/>
                </a:solidFill>
                <a:ea typeface="Calibri Light"/>
                <a:cs typeface="Calibri Light"/>
              </a:rPr>
              <a:t>Data-Types</a:t>
            </a:r>
            <a:endParaRPr lang="en-US" sz="4000" b="1" kern="1200">
              <a:solidFill>
                <a:srgbClr val="FFFFFF"/>
              </a:solidFill>
              <a:latin typeface="+mj-lt"/>
              <a:ea typeface="Calibri Light"/>
              <a:cs typeface="Calibri Light"/>
            </a:endParaRPr>
          </a:p>
        </p:txBody>
      </p:sp>
      <p:pic>
        <p:nvPicPr>
          <p:cNvPr id="4" name="Picture 4">
            <a:extLst>
              <a:ext uri="{FF2B5EF4-FFF2-40B4-BE49-F238E27FC236}">
                <a16:creationId xmlns:a16="http://schemas.microsoft.com/office/drawing/2014/main" id="{7C73EC41-A039-4DDC-F54E-A72F2278B9F9}"/>
              </a:ext>
            </a:extLst>
          </p:cNvPr>
          <p:cNvPicPr>
            <a:picLocks noGrp="1" noChangeAspect="1"/>
          </p:cNvPicPr>
          <p:nvPr>
            <p:ph idx="1"/>
          </p:nvPr>
        </p:nvPicPr>
        <p:blipFill>
          <a:blip r:embed="rId2"/>
          <a:stretch>
            <a:fillRect/>
          </a:stretch>
        </p:blipFill>
        <p:spPr>
          <a:xfrm>
            <a:off x="2048580" y="1966293"/>
            <a:ext cx="8094838" cy="4452160"/>
          </a:xfrm>
          <a:prstGeom prst="rect">
            <a:avLst/>
          </a:prstGeom>
        </p:spPr>
      </p:pic>
    </p:spTree>
    <p:extLst>
      <p:ext uri="{BB962C8B-B14F-4D97-AF65-F5344CB8AC3E}">
        <p14:creationId xmlns:p14="http://schemas.microsoft.com/office/powerpoint/2010/main" val="502207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AC16D-9F66-A153-C76F-61D1FAB5A905}"/>
              </a:ext>
            </a:extLst>
          </p:cNvPr>
          <p:cNvSpPr>
            <a:spLocks noGrp="1"/>
          </p:cNvSpPr>
          <p:nvPr>
            <p:ph type="title"/>
          </p:nvPr>
        </p:nvSpPr>
        <p:spPr>
          <a:xfrm>
            <a:off x="466722" y="586855"/>
            <a:ext cx="3201366" cy="3387497"/>
          </a:xfrm>
        </p:spPr>
        <p:txBody>
          <a:bodyPr anchor="b">
            <a:normAutofit/>
          </a:bodyPr>
          <a:lstStyle/>
          <a:p>
            <a:pPr algn="r"/>
            <a:endParaRPr lang="en-US" sz="4000">
              <a:solidFill>
                <a:schemeClr val="bg1"/>
              </a:solidFill>
              <a:ea typeface="Calibri Light"/>
              <a:cs typeface="Calibri Light"/>
            </a:endParaRPr>
          </a:p>
          <a:p>
            <a:pPr algn="just"/>
            <a:r>
              <a:rPr lang="en-US" b="1">
                <a:solidFill>
                  <a:schemeClr val="bg1"/>
                </a:solidFill>
              </a:rPr>
              <a:t>Operators</a:t>
            </a:r>
            <a:endParaRPr lang="en-US" b="1">
              <a:solidFill>
                <a:schemeClr val="bg1"/>
              </a:solidFill>
              <a:ea typeface="Calibri Light"/>
              <a:cs typeface="Calibri Light"/>
            </a:endParaRPr>
          </a:p>
          <a:p>
            <a:endParaRPr lang="en-US" b="1">
              <a:solidFill>
                <a:schemeClr val="bg1"/>
              </a:solidFill>
              <a:ea typeface="Calibri Light"/>
              <a:cs typeface="Calibri Light"/>
            </a:endParaRPr>
          </a:p>
        </p:txBody>
      </p:sp>
      <p:sp>
        <p:nvSpPr>
          <p:cNvPr id="3" name="Content Placeholder 2">
            <a:extLst>
              <a:ext uri="{FF2B5EF4-FFF2-40B4-BE49-F238E27FC236}">
                <a16:creationId xmlns:a16="http://schemas.microsoft.com/office/drawing/2014/main" id="{101F3588-02F4-BB43-2EDA-7F0FB6C96246}"/>
              </a:ext>
            </a:extLst>
          </p:cNvPr>
          <p:cNvSpPr>
            <a:spLocks noGrp="1"/>
          </p:cNvSpPr>
          <p:nvPr>
            <p:ph idx="1"/>
          </p:nvPr>
        </p:nvSpPr>
        <p:spPr>
          <a:xfrm>
            <a:off x="4810259" y="649480"/>
            <a:ext cx="6555347" cy="5546047"/>
          </a:xfrm>
        </p:spPr>
        <p:txBody>
          <a:bodyPr anchor="ctr">
            <a:normAutofit/>
          </a:bodyPr>
          <a:lstStyle/>
          <a:p>
            <a:pPr marL="0" indent="0" algn="just">
              <a:buNone/>
            </a:pPr>
            <a:r>
              <a:rPr lang="en-US" sz="2000">
                <a:ea typeface="+mn-lt"/>
                <a:cs typeface="+mn-lt"/>
              </a:rPr>
              <a:t>There are many types of operators in Java which are given below:</a:t>
            </a:r>
            <a:endParaRPr lang="en-US" sz="2000">
              <a:ea typeface="Calibri" panose="020F0502020204030204"/>
              <a:cs typeface="Calibri" panose="020F0502020204030204"/>
            </a:endParaRPr>
          </a:p>
          <a:p>
            <a:pPr marL="0" indent="0" algn="just">
              <a:buNone/>
            </a:pPr>
            <a:endParaRPr lang="en-US" sz="2000">
              <a:ea typeface="+mn-lt"/>
              <a:cs typeface="+mn-lt"/>
            </a:endParaRPr>
          </a:p>
          <a:p>
            <a:pPr algn="just"/>
            <a:r>
              <a:rPr lang="en-US" sz="2000">
                <a:ea typeface="+mn-lt"/>
                <a:cs typeface="+mn-lt"/>
              </a:rPr>
              <a:t>Unary Operator,</a:t>
            </a:r>
            <a:endParaRPr lang="en-US"/>
          </a:p>
          <a:p>
            <a:pPr algn="just"/>
            <a:r>
              <a:rPr lang="en-US" sz="2000">
                <a:ea typeface="+mn-lt"/>
                <a:cs typeface="+mn-lt"/>
              </a:rPr>
              <a:t>Arithmetic Operator,</a:t>
            </a:r>
            <a:endParaRPr lang="en-US"/>
          </a:p>
          <a:p>
            <a:pPr algn="just"/>
            <a:r>
              <a:rPr lang="en-US" sz="2000">
                <a:ea typeface="+mn-lt"/>
                <a:cs typeface="+mn-lt"/>
              </a:rPr>
              <a:t>Shift Operator,</a:t>
            </a:r>
            <a:endParaRPr lang="en-US"/>
          </a:p>
          <a:p>
            <a:pPr algn="just"/>
            <a:r>
              <a:rPr lang="en-US" sz="2000">
                <a:ea typeface="+mn-lt"/>
                <a:cs typeface="+mn-lt"/>
              </a:rPr>
              <a:t>Relational Operator,</a:t>
            </a:r>
            <a:endParaRPr lang="en-US"/>
          </a:p>
          <a:p>
            <a:pPr algn="just"/>
            <a:r>
              <a:rPr lang="en-US" sz="2000">
                <a:ea typeface="+mn-lt"/>
                <a:cs typeface="+mn-lt"/>
              </a:rPr>
              <a:t>Bitwise Operator,</a:t>
            </a:r>
            <a:endParaRPr lang="en-US"/>
          </a:p>
          <a:p>
            <a:pPr algn="just"/>
            <a:r>
              <a:rPr lang="en-US" sz="2000">
                <a:ea typeface="+mn-lt"/>
                <a:cs typeface="+mn-lt"/>
              </a:rPr>
              <a:t>Logical Operator,</a:t>
            </a:r>
            <a:endParaRPr lang="en-US"/>
          </a:p>
          <a:p>
            <a:pPr algn="just"/>
            <a:r>
              <a:rPr lang="en-US" sz="2000">
                <a:ea typeface="+mn-lt"/>
                <a:cs typeface="+mn-lt"/>
              </a:rPr>
              <a:t>Ternary Operator and</a:t>
            </a:r>
            <a:endParaRPr lang="en-US"/>
          </a:p>
          <a:p>
            <a:pPr algn="just"/>
            <a:r>
              <a:rPr lang="en-US" sz="2000">
                <a:ea typeface="+mn-lt"/>
                <a:cs typeface="+mn-lt"/>
              </a:rPr>
              <a:t>Assignment Operator.</a:t>
            </a:r>
            <a:endParaRPr lang="en-US"/>
          </a:p>
          <a:p>
            <a:endParaRPr lang="en-US" sz="2000">
              <a:ea typeface="Calibri"/>
              <a:cs typeface="Calibri"/>
            </a:endParaRPr>
          </a:p>
        </p:txBody>
      </p:sp>
    </p:spTree>
    <p:extLst>
      <p:ext uri="{BB962C8B-B14F-4D97-AF65-F5344CB8AC3E}">
        <p14:creationId xmlns:p14="http://schemas.microsoft.com/office/powerpoint/2010/main" val="1933507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34DD7E4-B490-8F0E-BB6B-0F3A99EF8F0C}"/>
              </a:ext>
            </a:extLst>
          </p:cNvPr>
          <p:cNvPicPr>
            <a:picLocks noGrp="1" noChangeAspect="1"/>
          </p:cNvPicPr>
          <p:nvPr>
            <p:ph idx="1"/>
          </p:nvPr>
        </p:nvPicPr>
        <p:blipFill>
          <a:blip r:embed="rId2"/>
          <a:stretch>
            <a:fillRect/>
          </a:stretch>
        </p:blipFill>
        <p:spPr>
          <a:xfrm>
            <a:off x="1925053" y="457200"/>
            <a:ext cx="8341894" cy="5943600"/>
          </a:xfrm>
          <a:prstGeom prst="rect">
            <a:avLst/>
          </a:prstGeom>
        </p:spPr>
      </p:pic>
    </p:spTree>
    <p:extLst>
      <p:ext uri="{BB962C8B-B14F-4D97-AF65-F5344CB8AC3E}">
        <p14:creationId xmlns:p14="http://schemas.microsoft.com/office/powerpoint/2010/main" val="507906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FFB4DC-B9CD-95CC-F92E-24CC7C7C023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Unary Operator</a:t>
            </a:r>
          </a:p>
        </p:txBody>
      </p:sp>
      <p:pic>
        <p:nvPicPr>
          <p:cNvPr id="4" name="Picture 4">
            <a:extLst>
              <a:ext uri="{FF2B5EF4-FFF2-40B4-BE49-F238E27FC236}">
                <a16:creationId xmlns:a16="http://schemas.microsoft.com/office/drawing/2014/main" id="{D4034B4D-2E32-BB12-4CCF-7E1090558A92}"/>
              </a:ext>
            </a:extLst>
          </p:cNvPr>
          <p:cNvPicPr>
            <a:picLocks noGrp="1" noChangeAspect="1"/>
          </p:cNvPicPr>
          <p:nvPr>
            <p:ph idx="1"/>
          </p:nvPr>
        </p:nvPicPr>
        <p:blipFill>
          <a:blip r:embed="rId2"/>
          <a:stretch>
            <a:fillRect/>
          </a:stretch>
        </p:blipFill>
        <p:spPr>
          <a:xfrm>
            <a:off x="4502428" y="981278"/>
            <a:ext cx="7225748" cy="4895444"/>
          </a:xfrm>
          <a:prstGeom prst="rect">
            <a:avLst/>
          </a:prstGeom>
        </p:spPr>
      </p:pic>
    </p:spTree>
    <p:extLst>
      <p:ext uri="{BB962C8B-B14F-4D97-AF65-F5344CB8AC3E}">
        <p14:creationId xmlns:p14="http://schemas.microsoft.com/office/powerpoint/2010/main" val="4077078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4B659F-7522-E227-9F03-936C08A533C7}"/>
              </a:ext>
            </a:extLst>
          </p:cNvPr>
          <p:cNvSpPr>
            <a:spLocks noGrp="1"/>
          </p:cNvSpPr>
          <p:nvPr>
            <p:ph type="title"/>
          </p:nvPr>
        </p:nvSpPr>
        <p:spPr>
          <a:xfrm>
            <a:off x="660041" y="2767106"/>
            <a:ext cx="2880828" cy="3071906"/>
          </a:xfrm>
        </p:spPr>
        <p:txBody>
          <a:bodyPr vert="horz" lIns="91440" tIns="45720" rIns="91440" bIns="45720" rtlCol="0" anchor="t">
            <a:normAutofit/>
          </a:bodyPr>
          <a:lstStyle/>
          <a:p>
            <a:endParaRPr lang="en-US" sz="3400" kern="1200">
              <a:solidFill>
                <a:srgbClr val="FFFFFF"/>
              </a:solidFill>
              <a:latin typeface="+mj-lt"/>
              <a:ea typeface="+mj-ea"/>
              <a:cs typeface="+mj-cs"/>
            </a:endParaRPr>
          </a:p>
          <a:p>
            <a:r>
              <a:rPr lang="en-US" sz="3400" b="1" kern="1200">
                <a:solidFill>
                  <a:srgbClr val="FFFFFF"/>
                </a:solidFill>
                <a:latin typeface="+mj-lt"/>
                <a:ea typeface="+mj-ea"/>
                <a:cs typeface="+mj-cs"/>
              </a:rPr>
              <a:t>Unary Operator</a:t>
            </a:r>
            <a:endParaRPr lang="en-US" sz="3400" kern="1200">
              <a:solidFill>
                <a:srgbClr val="FFFFFF"/>
              </a:solidFill>
              <a:latin typeface="+mj-lt"/>
              <a:ea typeface="+mj-ea"/>
              <a:cs typeface="+mj-cs"/>
            </a:endParaRPr>
          </a:p>
          <a:p>
            <a:endParaRPr lang="en-US" sz="3400" kern="120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3740317F-71F9-B3CE-4276-637A8BB5D9CA}"/>
              </a:ext>
            </a:extLst>
          </p:cNvPr>
          <p:cNvPicPr>
            <a:picLocks noGrp="1" noChangeAspect="1"/>
          </p:cNvPicPr>
          <p:nvPr>
            <p:ph idx="1"/>
          </p:nvPr>
        </p:nvPicPr>
        <p:blipFill>
          <a:blip r:embed="rId2"/>
          <a:stretch>
            <a:fillRect/>
          </a:stretch>
        </p:blipFill>
        <p:spPr>
          <a:xfrm>
            <a:off x="4502428" y="1333533"/>
            <a:ext cx="7225748" cy="4190933"/>
          </a:xfrm>
          <a:prstGeom prst="rect">
            <a:avLst/>
          </a:prstGeom>
        </p:spPr>
      </p:pic>
    </p:spTree>
    <p:extLst>
      <p:ext uri="{BB962C8B-B14F-4D97-AF65-F5344CB8AC3E}">
        <p14:creationId xmlns:p14="http://schemas.microsoft.com/office/powerpoint/2010/main" val="1742590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345A37-DD07-1D37-F29E-CD80CABAE30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Assignment Operator</a:t>
            </a:r>
          </a:p>
        </p:txBody>
      </p:sp>
      <p:pic>
        <p:nvPicPr>
          <p:cNvPr id="4" name="Picture 4">
            <a:extLst>
              <a:ext uri="{FF2B5EF4-FFF2-40B4-BE49-F238E27FC236}">
                <a16:creationId xmlns:a16="http://schemas.microsoft.com/office/drawing/2014/main" id="{E7CCE089-1596-7B97-37D9-03E313FB9903}"/>
              </a:ext>
            </a:extLst>
          </p:cNvPr>
          <p:cNvPicPr>
            <a:picLocks noGrp="1" noChangeAspect="1"/>
          </p:cNvPicPr>
          <p:nvPr>
            <p:ph idx="1"/>
          </p:nvPr>
        </p:nvPicPr>
        <p:blipFill>
          <a:blip r:embed="rId2"/>
          <a:stretch>
            <a:fillRect/>
          </a:stretch>
        </p:blipFill>
        <p:spPr>
          <a:xfrm>
            <a:off x="4502428" y="1053535"/>
            <a:ext cx="7225748" cy="4750929"/>
          </a:xfrm>
          <a:prstGeom prst="rect">
            <a:avLst/>
          </a:prstGeom>
        </p:spPr>
      </p:pic>
    </p:spTree>
    <p:extLst>
      <p:ext uri="{BB962C8B-B14F-4D97-AF65-F5344CB8AC3E}">
        <p14:creationId xmlns:p14="http://schemas.microsoft.com/office/powerpoint/2010/main" val="2664094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11C42-3B34-4E3F-3B42-72ABD4483C40}"/>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What is Java-Based Upon?</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D33A019D-B3EE-E4C9-D3DF-CD8F393A5B50}"/>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Java is based on C and C++. The first Java compiler was developed by Sun Microsystems and was written in C using some libraries from C++.</a:t>
            </a:r>
          </a:p>
          <a:p>
            <a:r>
              <a:rPr lang="en-US" sz="2000">
                <a:ea typeface="+mn-lt"/>
                <a:cs typeface="+mn-lt"/>
              </a:rPr>
              <a:t> Java files are converted to bit code format using a compiler that the Java interpreter then executes. Java code runs on Java Virtual Machine (JVM)—the runtime environment. </a:t>
            </a:r>
            <a:endParaRPr lang="en-US" sz="2000">
              <a:cs typeface="Calibri"/>
            </a:endParaRPr>
          </a:p>
        </p:txBody>
      </p:sp>
    </p:spTree>
    <p:extLst>
      <p:ext uri="{BB962C8B-B14F-4D97-AF65-F5344CB8AC3E}">
        <p14:creationId xmlns:p14="http://schemas.microsoft.com/office/powerpoint/2010/main" val="2988744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A7E429-0105-B6C5-5B10-5D8F585B82A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Left-Shift Operator</a:t>
            </a:r>
          </a:p>
        </p:txBody>
      </p:sp>
      <p:pic>
        <p:nvPicPr>
          <p:cNvPr id="4" name="Picture 4">
            <a:extLst>
              <a:ext uri="{FF2B5EF4-FFF2-40B4-BE49-F238E27FC236}">
                <a16:creationId xmlns:a16="http://schemas.microsoft.com/office/drawing/2014/main" id="{2EF49189-5F78-786B-8091-A6BE2EAF6171}"/>
              </a:ext>
            </a:extLst>
          </p:cNvPr>
          <p:cNvPicPr>
            <a:picLocks noGrp="1" noChangeAspect="1"/>
          </p:cNvPicPr>
          <p:nvPr>
            <p:ph idx="1"/>
          </p:nvPr>
        </p:nvPicPr>
        <p:blipFill>
          <a:blip r:embed="rId2"/>
          <a:stretch>
            <a:fillRect/>
          </a:stretch>
        </p:blipFill>
        <p:spPr>
          <a:xfrm>
            <a:off x="4502428" y="1703853"/>
            <a:ext cx="7225748" cy="3450294"/>
          </a:xfrm>
          <a:prstGeom prst="rect">
            <a:avLst/>
          </a:prstGeom>
        </p:spPr>
      </p:pic>
    </p:spTree>
    <p:extLst>
      <p:ext uri="{BB962C8B-B14F-4D97-AF65-F5344CB8AC3E}">
        <p14:creationId xmlns:p14="http://schemas.microsoft.com/office/powerpoint/2010/main" val="1936738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CFA4E8-AEE0-D89F-F8E6-26A6B6D07BD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Right-Shift Operator</a:t>
            </a:r>
          </a:p>
        </p:txBody>
      </p:sp>
      <p:pic>
        <p:nvPicPr>
          <p:cNvPr id="4" name="Picture 4">
            <a:extLst>
              <a:ext uri="{FF2B5EF4-FFF2-40B4-BE49-F238E27FC236}">
                <a16:creationId xmlns:a16="http://schemas.microsoft.com/office/drawing/2014/main" id="{C7412C0E-4FCF-F486-808B-1BB9A1F2CD2E}"/>
              </a:ext>
            </a:extLst>
          </p:cNvPr>
          <p:cNvPicPr>
            <a:picLocks noGrp="1" noChangeAspect="1"/>
          </p:cNvPicPr>
          <p:nvPr>
            <p:ph idx="1"/>
          </p:nvPr>
        </p:nvPicPr>
        <p:blipFill>
          <a:blip r:embed="rId2"/>
          <a:stretch>
            <a:fillRect/>
          </a:stretch>
        </p:blipFill>
        <p:spPr>
          <a:xfrm>
            <a:off x="4502428" y="1821271"/>
            <a:ext cx="7225748" cy="3215457"/>
          </a:xfrm>
          <a:prstGeom prst="rect">
            <a:avLst/>
          </a:prstGeom>
        </p:spPr>
      </p:pic>
    </p:spTree>
    <p:extLst>
      <p:ext uri="{BB962C8B-B14F-4D97-AF65-F5344CB8AC3E}">
        <p14:creationId xmlns:p14="http://schemas.microsoft.com/office/powerpoint/2010/main" val="2000969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916AAA-9F9D-F052-A9CE-69C2D48BD50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Logical-and (&amp;&amp;)</a:t>
            </a:r>
          </a:p>
        </p:txBody>
      </p:sp>
      <p:pic>
        <p:nvPicPr>
          <p:cNvPr id="4" name="Picture 4">
            <a:extLst>
              <a:ext uri="{FF2B5EF4-FFF2-40B4-BE49-F238E27FC236}">
                <a16:creationId xmlns:a16="http://schemas.microsoft.com/office/drawing/2014/main" id="{48B5EACB-D5B3-44C5-FCFB-EF0C05F5F674}"/>
              </a:ext>
            </a:extLst>
          </p:cNvPr>
          <p:cNvPicPr>
            <a:picLocks noGrp="1" noChangeAspect="1"/>
          </p:cNvPicPr>
          <p:nvPr>
            <p:ph idx="1"/>
          </p:nvPr>
        </p:nvPicPr>
        <p:blipFill>
          <a:blip r:embed="rId2"/>
          <a:stretch>
            <a:fillRect/>
          </a:stretch>
        </p:blipFill>
        <p:spPr>
          <a:xfrm>
            <a:off x="4502428" y="1848368"/>
            <a:ext cx="7225748" cy="3161264"/>
          </a:xfrm>
          <a:prstGeom prst="rect">
            <a:avLst/>
          </a:prstGeom>
        </p:spPr>
      </p:pic>
    </p:spTree>
    <p:extLst>
      <p:ext uri="{BB962C8B-B14F-4D97-AF65-F5344CB8AC3E}">
        <p14:creationId xmlns:p14="http://schemas.microsoft.com/office/powerpoint/2010/main" val="3738795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1770-D9F8-BBB0-06BC-650EAE88DDC4}"/>
              </a:ext>
            </a:extLst>
          </p:cNvPr>
          <p:cNvSpPr>
            <a:spLocks noGrp="1"/>
          </p:cNvSpPr>
          <p:nvPr>
            <p:ph type="title"/>
          </p:nvPr>
        </p:nvSpPr>
        <p:spPr/>
        <p:txBody>
          <a:bodyPr/>
          <a:lstStyle/>
          <a:p>
            <a:r>
              <a:rPr lang="en-US">
                <a:ea typeface="Calibri Light"/>
                <a:cs typeface="Calibri Light"/>
              </a:rPr>
              <a:t>Logical-Or (||)</a:t>
            </a:r>
            <a:endParaRPr lang="en-US"/>
          </a:p>
        </p:txBody>
      </p:sp>
      <p:pic>
        <p:nvPicPr>
          <p:cNvPr id="4" name="Picture 4">
            <a:extLst>
              <a:ext uri="{FF2B5EF4-FFF2-40B4-BE49-F238E27FC236}">
                <a16:creationId xmlns:a16="http://schemas.microsoft.com/office/drawing/2014/main" id="{CFD5892E-31DC-4064-901D-8D00B40E5782}"/>
              </a:ext>
            </a:extLst>
          </p:cNvPr>
          <p:cNvPicPr>
            <a:picLocks noGrp="1" noChangeAspect="1"/>
          </p:cNvPicPr>
          <p:nvPr>
            <p:ph idx="1"/>
          </p:nvPr>
        </p:nvPicPr>
        <p:blipFill>
          <a:blip r:embed="rId2"/>
          <a:stretch>
            <a:fillRect/>
          </a:stretch>
        </p:blipFill>
        <p:spPr>
          <a:xfrm>
            <a:off x="2346824" y="1825625"/>
            <a:ext cx="7498352" cy="4351338"/>
          </a:xfrm>
        </p:spPr>
      </p:pic>
    </p:spTree>
    <p:extLst>
      <p:ext uri="{BB962C8B-B14F-4D97-AF65-F5344CB8AC3E}">
        <p14:creationId xmlns:p14="http://schemas.microsoft.com/office/powerpoint/2010/main" val="3233848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0E4E7-CDB5-473A-3BBC-7593E720270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Calibri Light"/>
                <a:cs typeface="Calibri Light"/>
              </a:rPr>
              <a:t>Ternary Operator</a:t>
            </a:r>
            <a:endParaRPr lang="en-US" sz="4000">
              <a:solidFill>
                <a:srgbClr val="FFFFFF"/>
              </a:solidFill>
            </a:endParaRPr>
          </a:p>
        </p:txBody>
      </p:sp>
      <p:pic>
        <p:nvPicPr>
          <p:cNvPr id="4" name="Picture 4">
            <a:extLst>
              <a:ext uri="{FF2B5EF4-FFF2-40B4-BE49-F238E27FC236}">
                <a16:creationId xmlns:a16="http://schemas.microsoft.com/office/drawing/2014/main" id="{3A8A1A85-7427-9AF2-CEB6-B0AFB18EDB42}"/>
              </a:ext>
            </a:extLst>
          </p:cNvPr>
          <p:cNvPicPr>
            <a:picLocks noGrp="1" noChangeAspect="1"/>
          </p:cNvPicPr>
          <p:nvPr>
            <p:ph idx="1"/>
          </p:nvPr>
        </p:nvPicPr>
        <p:blipFill>
          <a:blip r:embed="rId2"/>
          <a:stretch>
            <a:fillRect/>
          </a:stretch>
        </p:blipFill>
        <p:spPr>
          <a:xfrm>
            <a:off x="5006595" y="1741341"/>
            <a:ext cx="6162675" cy="3362325"/>
          </a:xfrm>
        </p:spPr>
      </p:pic>
    </p:spTree>
    <p:extLst>
      <p:ext uri="{BB962C8B-B14F-4D97-AF65-F5344CB8AC3E}">
        <p14:creationId xmlns:p14="http://schemas.microsoft.com/office/powerpoint/2010/main" val="382754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28282-9C59-333B-5A60-DD99711ADA51}"/>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Control Statements | Control Flow in Java</a:t>
            </a:r>
          </a:p>
          <a:p>
            <a:endParaRPr lang="en-US" sz="40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0419B29E-979C-E617-5B1A-1DD2C86F748C}"/>
              </a:ext>
            </a:extLst>
          </p:cNvPr>
          <p:cNvSpPr>
            <a:spLocks noGrp="1"/>
          </p:cNvSpPr>
          <p:nvPr>
            <p:ph idx="1"/>
          </p:nvPr>
        </p:nvSpPr>
        <p:spPr>
          <a:xfrm>
            <a:off x="1371599" y="2318197"/>
            <a:ext cx="9724031" cy="3683358"/>
          </a:xfrm>
        </p:spPr>
        <p:txBody>
          <a:bodyPr anchor="ctr">
            <a:normAutofit/>
          </a:bodyPr>
          <a:lstStyle/>
          <a:p>
            <a:pPr algn="just"/>
            <a:r>
              <a:rPr lang="en-US" sz="2000">
                <a:ea typeface="+mn-lt"/>
                <a:cs typeface="+mn-lt"/>
              </a:rPr>
              <a:t>Java compiler executes the code from top to bottom. The statements in the code are executed according to the order in which they appear. </a:t>
            </a:r>
          </a:p>
          <a:p>
            <a:pPr algn="just"/>
            <a:r>
              <a:rPr lang="en-US" sz="2000">
                <a:ea typeface="+mn-lt"/>
                <a:cs typeface="+mn-lt"/>
              </a:rPr>
              <a:t>However, </a:t>
            </a:r>
            <a:r>
              <a:rPr lang="en-US" sz="2000">
                <a:ea typeface="+mn-lt"/>
                <a:cs typeface="+mn-lt"/>
                <a:hlinkClick r:id="rId2"/>
              </a:rPr>
              <a:t>Java </a:t>
            </a:r>
            <a:r>
              <a:rPr lang="en-US" sz="2000">
                <a:ea typeface="+mn-lt"/>
                <a:cs typeface="+mn-lt"/>
              </a:rPr>
              <a:t>provides statements that can be used to control the flow of Java code. Such statements are called control flow statements. </a:t>
            </a:r>
            <a:endParaRPr lang="en-US">
              <a:ea typeface="+mn-lt"/>
              <a:cs typeface="+mn-lt"/>
            </a:endParaRPr>
          </a:p>
          <a:p>
            <a:pPr algn="just"/>
            <a:r>
              <a:rPr lang="en-US" sz="2000">
                <a:ea typeface="+mn-lt"/>
                <a:cs typeface="+mn-lt"/>
              </a:rPr>
              <a:t>It is one of the fundamental features of Java, which provides a smooth flow of program.</a:t>
            </a:r>
            <a:endParaRPr lang="en-US">
              <a:ea typeface="Calibri" panose="020F0502020204030204"/>
              <a:cs typeface="Calibri" panose="020F0502020204030204"/>
            </a:endParaRPr>
          </a:p>
        </p:txBody>
      </p:sp>
    </p:spTree>
    <p:extLst>
      <p:ext uri="{BB962C8B-B14F-4D97-AF65-F5344CB8AC3E}">
        <p14:creationId xmlns:p14="http://schemas.microsoft.com/office/powerpoint/2010/main" val="2052779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45A46-A815-3CFB-29F0-7825396F6F4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mj-lt"/>
                <a:cs typeface="+mj-lt"/>
              </a:rPr>
              <a:t>Types of control flow statements.</a:t>
            </a:r>
            <a:endParaRPr lang="en-US" sz="4000">
              <a:solidFill>
                <a:srgbClr val="FFFFFF"/>
              </a:solidFill>
            </a:endParaRPr>
          </a:p>
        </p:txBody>
      </p:sp>
      <p:sp>
        <p:nvSpPr>
          <p:cNvPr id="3" name="Content Placeholder 2">
            <a:extLst>
              <a:ext uri="{FF2B5EF4-FFF2-40B4-BE49-F238E27FC236}">
                <a16:creationId xmlns:a16="http://schemas.microsoft.com/office/drawing/2014/main" id="{698D97A6-2047-29BB-CCC7-4E5E3836F481}"/>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Decision Making statements</a:t>
            </a:r>
            <a:endParaRPr lang="en-US" sz="2000">
              <a:ea typeface="Calibri" panose="020F0502020204030204"/>
              <a:cs typeface="Calibri" panose="020F0502020204030204"/>
            </a:endParaRPr>
          </a:p>
          <a:p>
            <a:pPr lvl="1"/>
            <a:r>
              <a:rPr lang="en-US" sz="2000">
                <a:ea typeface="+mn-lt"/>
                <a:cs typeface="+mn-lt"/>
              </a:rPr>
              <a:t>if statements</a:t>
            </a:r>
            <a:endParaRPr lang="en-US" sz="2000"/>
          </a:p>
          <a:p>
            <a:pPr lvl="1"/>
            <a:r>
              <a:rPr lang="en-US" sz="2000">
                <a:ea typeface="+mn-lt"/>
                <a:cs typeface="+mn-lt"/>
              </a:rPr>
              <a:t>switch statement</a:t>
            </a:r>
            <a:endParaRPr lang="en-US" sz="2000"/>
          </a:p>
          <a:p>
            <a:r>
              <a:rPr lang="en-US" sz="2000">
                <a:ea typeface="+mn-lt"/>
                <a:cs typeface="+mn-lt"/>
              </a:rPr>
              <a:t>Loop statements</a:t>
            </a:r>
            <a:endParaRPr lang="en-US" sz="2000">
              <a:ea typeface="Calibri"/>
              <a:cs typeface="Calibri"/>
            </a:endParaRPr>
          </a:p>
          <a:p>
            <a:pPr lvl="1"/>
            <a:r>
              <a:rPr lang="en-US" sz="2000">
                <a:ea typeface="+mn-lt"/>
                <a:cs typeface="+mn-lt"/>
              </a:rPr>
              <a:t>do while loop</a:t>
            </a:r>
            <a:endParaRPr lang="en-US" sz="2000"/>
          </a:p>
          <a:p>
            <a:pPr lvl="1"/>
            <a:r>
              <a:rPr lang="en-US" sz="2000">
                <a:ea typeface="+mn-lt"/>
                <a:cs typeface="+mn-lt"/>
              </a:rPr>
              <a:t>while loop</a:t>
            </a:r>
            <a:endParaRPr lang="en-US" sz="2000"/>
          </a:p>
          <a:p>
            <a:pPr lvl="1"/>
            <a:r>
              <a:rPr lang="en-US" sz="2000">
                <a:ea typeface="+mn-lt"/>
                <a:cs typeface="+mn-lt"/>
              </a:rPr>
              <a:t>for loop</a:t>
            </a:r>
            <a:endParaRPr lang="en-US" sz="2000"/>
          </a:p>
          <a:p>
            <a:pPr lvl="1"/>
            <a:r>
              <a:rPr lang="en-US" sz="2000">
                <a:ea typeface="+mn-lt"/>
                <a:cs typeface="+mn-lt"/>
              </a:rPr>
              <a:t>for-each loop</a:t>
            </a:r>
            <a:endParaRPr lang="en-US" sz="2000"/>
          </a:p>
          <a:p>
            <a:r>
              <a:rPr lang="en-US" sz="2000">
                <a:ea typeface="+mn-lt"/>
                <a:cs typeface="+mn-lt"/>
              </a:rPr>
              <a:t>Jump statements</a:t>
            </a:r>
            <a:endParaRPr lang="en-US" sz="2000">
              <a:ea typeface="Calibri"/>
              <a:cs typeface="Calibri"/>
            </a:endParaRPr>
          </a:p>
          <a:p>
            <a:pPr lvl="1"/>
            <a:r>
              <a:rPr lang="en-US" sz="2000">
                <a:ea typeface="+mn-lt"/>
                <a:cs typeface="+mn-lt"/>
              </a:rPr>
              <a:t>break statement</a:t>
            </a:r>
            <a:endParaRPr lang="en-US" sz="2000"/>
          </a:p>
          <a:p>
            <a:pPr lvl="1"/>
            <a:r>
              <a:rPr lang="en-US" sz="2000">
                <a:ea typeface="+mn-lt"/>
                <a:cs typeface="+mn-lt"/>
              </a:rPr>
              <a:t>continue statement</a:t>
            </a:r>
            <a:endParaRPr lang="en-US" sz="2000"/>
          </a:p>
          <a:p>
            <a:endParaRPr lang="en-US" sz="2000">
              <a:ea typeface="Calibri"/>
              <a:cs typeface="Calibri"/>
            </a:endParaRPr>
          </a:p>
        </p:txBody>
      </p:sp>
    </p:spTree>
    <p:extLst>
      <p:ext uri="{BB962C8B-B14F-4D97-AF65-F5344CB8AC3E}">
        <p14:creationId xmlns:p14="http://schemas.microsoft.com/office/powerpoint/2010/main" val="1511816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39D45-14F9-FFCE-D648-A62B15A51371}"/>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b="1" kern="1200">
                <a:latin typeface="+mj-lt"/>
                <a:ea typeface="+mj-ea"/>
                <a:cs typeface="+mj-cs"/>
              </a:rPr>
              <a:t> If Statement</a:t>
            </a:r>
          </a:p>
          <a:p>
            <a:endParaRPr lang="en-US" sz="4000" b="1" kern="1200">
              <a:latin typeface="+mj-lt"/>
              <a:ea typeface="+mj-ea"/>
              <a:cs typeface="+mj-cs"/>
            </a:endParaRPr>
          </a:p>
        </p:txBody>
      </p:sp>
      <p:pic>
        <p:nvPicPr>
          <p:cNvPr id="20" name="Picture 19" descr="Floating staircases">
            <a:extLst>
              <a:ext uri="{FF2B5EF4-FFF2-40B4-BE49-F238E27FC236}">
                <a16:creationId xmlns:a16="http://schemas.microsoft.com/office/drawing/2014/main" id="{87B8CDE1-884A-0F69-9FE8-3D7EE9F66250}"/>
              </a:ext>
            </a:extLst>
          </p:cNvPr>
          <p:cNvPicPr>
            <a:picLocks noChangeAspect="1"/>
          </p:cNvPicPr>
          <p:nvPr/>
        </p:nvPicPr>
        <p:blipFill rotWithShape="1">
          <a:blip r:embed="rId2"/>
          <a:srcRect l="15595" r="6" b="6"/>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C08C8071-F435-7EE6-CC4F-861A5E49F313}"/>
              </a:ext>
            </a:extLst>
          </p:cNvPr>
          <p:cNvSpPr>
            <a:spLocks noGrp="1"/>
          </p:cNvSpPr>
          <p:nvPr>
            <p:ph idx="1"/>
          </p:nvPr>
        </p:nvSpPr>
        <p:spPr>
          <a:xfrm>
            <a:off x="8643193" y="2418408"/>
            <a:ext cx="2942813" cy="3540265"/>
          </a:xfrm>
        </p:spPr>
        <p:txBody>
          <a:bodyPr vert="horz" lIns="91440" tIns="45720" rIns="91440" bIns="45720" rtlCol="0">
            <a:normAutofit/>
          </a:bodyPr>
          <a:lstStyle/>
          <a:p>
            <a:pPr marL="0" indent="0">
              <a:buNone/>
            </a:pPr>
            <a:r>
              <a:rPr lang="en-US" sz="2000" kern="1200">
                <a:latin typeface="+mn-lt"/>
                <a:ea typeface="+mn-ea"/>
                <a:cs typeface="+mn-cs"/>
              </a:rPr>
              <a:t>there are four types of if-statements</a:t>
            </a:r>
            <a:endParaRPr lang="en-US" sz="2000"/>
          </a:p>
          <a:p>
            <a:pPr marL="0" indent="0">
              <a:buNone/>
            </a:pPr>
            <a:endParaRPr lang="en-US" sz="2000">
              <a:ea typeface="+mn-ea"/>
              <a:cs typeface="+mn-cs"/>
            </a:endParaRPr>
          </a:p>
          <a:p>
            <a:pPr>
              <a:buFont typeface="Arial"/>
              <a:buChar char="•"/>
            </a:pPr>
            <a:r>
              <a:rPr lang="en-US" sz="2000">
                <a:ea typeface="+mn-lt"/>
                <a:cs typeface="+mn-lt"/>
              </a:rPr>
              <a:t>Simple if statement</a:t>
            </a:r>
            <a:endParaRPr lang="en-US" sz="2000"/>
          </a:p>
          <a:p>
            <a:pPr>
              <a:buFont typeface="Arial"/>
              <a:buChar char="•"/>
            </a:pPr>
            <a:r>
              <a:rPr lang="en-US" sz="2000">
                <a:ea typeface="+mn-lt"/>
                <a:cs typeface="+mn-lt"/>
              </a:rPr>
              <a:t>if-else statement</a:t>
            </a:r>
            <a:endParaRPr lang="en-US" sz="2000"/>
          </a:p>
          <a:p>
            <a:pPr>
              <a:buFont typeface="Arial"/>
              <a:buChar char="•"/>
            </a:pPr>
            <a:r>
              <a:rPr lang="en-US" sz="2000">
                <a:ea typeface="+mn-lt"/>
                <a:cs typeface="+mn-lt"/>
              </a:rPr>
              <a:t>if-else-if ladder</a:t>
            </a:r>
            <a:endParaRPr lang="en-US" sz="2000"/>
          </a:p>
          <a:p>
            <a:pPr>
              <a:buFont typeface="Arial"/>
              <a:buChar char="•"/>
            </a:pPr>
            <a:r>
              <a:rPr lang="en-US" sz="2000">
                <a:ea typeface="+mn-lt"/>
                <a:cs typeface="+mn-lt"/>
              </a:rPr>
              <a:t>Nested if-statement</a:t>
            </a:r>
            <a:endParaRPr lang="en-US" sz="2000"/>
          </a:p>
          <a:p>
            <a:pPr marL="0" indent="0">
              <a:buNone/>
            </a:pPr>
            <a:endParaRPr lang="en-US" sz="2000">
              <a:ea typeface="Calibri" panose="020F0502020204030204"/>
              <a:cs typeface="Calibri" panose="020F0502020204030204"/>
            </a:endParaRPr>
          </a:p>
        </p:txBody>
      </p:sp>
      <p:sp>
        <p:nvSpPr>
          <p:cNvPr id="26" name="Rectangle 2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509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2AC6C-E53B-C294-CA80-0BF11F3FF56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Calibri Light"/>
                <a:cs typeface="Calibri Light"/>
              </a:rPr>
              <a:t>If Statement</a:t>
            </a:r>
            <a:endParaRPr lang="en-US" sz="4000">
              <a:solidFill>
                <a:srgbClr val="FFFFFF"/>
              </a:solidFill>
            </a:endParaRPr>
          </a:p>
        </p:txBody>
      </p:sp>
      <p:pic>
        <p:nvPicPr>
          <p:cNvPr id="4" name="Picture 4">
            <a:extLst>
              <a:ext uri="{FF2B5EF4-FFF2-40B4-BE49-F238E27FC236}">
                <a16:creationId xmlns:a16="http://schemas.microsoft.com/office/drawing/2014/main" id="{BF17908A-8913-FB6D-13C3-09BD51A5F6DF}"/>
              </a:ext>
            </a:extLst>
          </p:cNvPr>
          <p:cNvPicPr>
            <a:picLocks noGrp="1" noChangeAspect="1"/>
          </p:cNvPicPr>
          <p:nvPr>
            <p:ph idx="1"/>
          </p:nvPr>
        </p:nvPicPr>
        <p:blipFill>
          <a:blip r:embed="rId2"/>
          <a:stretch>
            <a:fillRect/>
          </a:stretch>
        </p:blipFill>
        <p:spPr>
          <a:xfrm>
            <a:off x="4810259" y="1901598"/>
            <a:ext cx="6555347" cy="3041811"/>
          </a:xfrm>
        </p:spPr>
      </p:pic>
    </p:spTree>
    <p:extLst>
      <p:ext uri="{BB962C8B-B14F-4D97-AF65-F5344CB8AC3E}">
        <p14:creationId xmlns:p14="http://schemas.microsoft.com/office/powerpoint/2010/main" val="2747070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198E8-91EF-CE20-27D7-1757D7393A8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Calibri Light"/>
                <a:cs typeface="Calibri Light"/>
              </a:rPr>
              <a:t>If-else</a:t>
            </a:r>
            <a:endParaRPr lang="en-US" sz="4000">
              <a:solidFill>
                <a:srgbClr val="FFFFFF"/>
              </a:solidFill>
            </a:endParaRPr>
          </a:p>
        </p:txBody>
      </p:sp>
      <p:pic>
        <p:nvPicPr>
          <p:cNvPr id="4" name="Picture 4">
            <a:extLst>
              <a:ext uri="{FF2B5EF4-FFF2-40B4-BE49-F238E27FC236}">
                <a16:creationId xmlns:a16="http://schemas.microsoft.com/office/drawing/2014/main" id="{193368C9-FF14-59C1-300D-9CBE0C737D46}"/>
              </a:ext>
            </a:extLst>
          </p:cNvPr>
          <p:cNvPicPr>
            <a:picLocks noGrp="1" noChangeAspect="1"/>
          </p:cNvPicPr>
          <p:nvPr>
            <p:ph idx="1"/>
          </p:nvPr>
        </p:nvPicPr>
        <p:blipFill>
          <a:blip r:embed="rId2"/>
          <a:stretch>
            <a:fillRect/>
          </a:stretch>
        </p:blipFill>
        <p:spPr>
          <a:xfrm>
            <a:off x="4810259" y="1800370"/>
            <a:ext cx="6555347" cy="3244266"/>
          </a:xfrm>
        </p:spPr>
      </p:pic>
    </p:spTree>
    <p:extLst>
      <p:ext uri="{BB962C8B-B14F-4D97-AF65-F5344CB8AC3E}">
        <p14:creationId xmlns:p14="http://schemas.microsoft.com/office/powerpoint/2010/main" val="199863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0539C-2B8A-0087-7411-D4E91729A8CC}"/>
              </a:ext>
            </a:extLst>
          </p:cNvPr>
          <p:cNvSpPr>
            <a:spLocks noGrp="1"/>
          </p:cNvSpPr>
          <p:nvPr>
            <p:ph type="title"/>
          </p:nvPr>
        </p:nvSpPr>
        <p:spPr>
          <a:xfrm>
            <a:off x="1371599" y="5510253"/>
            <a:ext cx="9895951" cy="1033669"/>
          </a:xfrm>
        </p:spPr>
        <p:txBody>
          <a:bodyPr>
            <a:normAutofit/>
          </a:bodyPr>
          <a:lstStyle/>
          <a:p>
            <a:r>
              <a:rPr lang="en-US" sz="4000">
                <a:solidFill>
                  <a:srgbClr val="FFFFFF"/>
                </a:solidFill>
                <a:cs typeface="Calibri Light"/>
              </a:rPr>
              <a:t>Hello, World!</a:t>
            </a:r>
            <a:endParaRPr lang="en-US" sz="4000">
              <a:solidFill>
                <a:srgbClr val="FFFFFF"/>
              </a:solidFill>
            </a:endParaRPr>
          </a:p>
        </p:txBody>
      </p:sp>
      <p:pic>
        <p:nvPicPr>
          <p:cNvPr id="4" name="Picture 4" descr="Text&#10;&#10;Description automatically generated">
            <a:extLst>
              <a:ext uri="{FF2B5EF4-FFF2-40B4-BE49-F238E27FC236}">
                <a16:creationId xmlns:a16="http://schemas.microsoft.com/office/drawing/2014/main" id="{690A76EE-4CB6-0B81-53ED-03B5D23E1A42}"/>
              </a:ext>
            </a:extLst>
          </p:cNvPr>
          <p:cNvPicPr>
            <a:picLocks noChangeAspect="1"/>
          </p:cNvPicPr>
          <p:nvPr/>
        </p:nvPicPr>
        <p:blipFill>
          <a:blip r:embed="rId2"/>
          <a:stretch>
            <a:fillRect/>
          </a:stretch>
        </p:blipFill>
        <p:spPr>
          <a:xfrm>
            <a:off x="2126527" y="402570"/>
            <a:ext cx="7938945" cy="3215273"/>
          </a:xfrm>
          <a:prstGeom prst="rect">
            <a:avLst/>
          </a:prstGeom>
        </p:spPr>
      </p:pic>
    </p:spTree>
    <p:extLst>
      <p:ext uri="{BB962C8B-B14F-4D97-AF65-F5344CB8AC3E}">
        <p14:creationId xmlns:p14="http://schemas.microsoft.com/office/powerpoint/2010/main" val="1483316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42356-C24A-AB83-A4D4-5A975FB684E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Calibri Light"/>
                <a:cs typeface="Calibri Light"/>
              </a:rPr>
              <a:t>If else If ladder</a:t>
            </a:r>
            <a:endParaRPr lang="en-US" sz="4000">
              <a:solidFill>
                <a:srgbClr val="FFFFFF"/>
              </a:solidFill>
            </a:endParaRPr>
          </a:p>
        </p:txBody>
      </p:sp>
      <p:pic>
        <p:nvPicPr>
          <p:cNvPr id="4" name="Picture 4">
            <a:extLst>
              <a:ext uri="{FF2B5EF4-FFF2-40B4-BE49-F238E27FC236}">
                <a16:creationId xmlns:a16="http://schemas.microsoft.com/office/drawing/2014/main" id="{E36E467B-2C03-6A1E-8BB1-B2259EAC47B9}"/>
              </a:ext>
            </a:extLst>
          </p:cNvPr>
          <p:cNvPicPr>
            <a:picLocks noGrp="1" noChangeAspect="1"/>
          </p:cNvPicPr>
          <p:nvPr>
            <p:ph idx="1"/>
          </p:nvPr>
        </p:nvPicPr>
        <p:blipFill>
          <a:blip r:embed="rId2"/>
          <a:stretch>
            <a:fillRect/>
          </a:stretch>
        </p:blipFill>
        <p:spPr>
          <a:xfrm>
            <a:off x="4810259" y="942950"/>
            <a:ext cx="6555347" cy="4959107"/>
          </a:xfrm>
        </p:spPr>
      </p:pic>
    </p:spTree>
    <p:extLst>
      <p:ext uri="{BB962C8B-B14F-4D97-AF65-F5344CB8AC3E}">
        <p14:creationId xmlns:p14="http://schemas.microsoft.com/office/powerpoint/2010/main" val="3478440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5A8DF1-D8A2-2AC0-0B2A-29988A74186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Nested If</a:t>
            </a:r>
          </a:p>
        </p:txBody>
      </p:sp>
      <p:pic>
        <p:nvPicPr>
          <p:cNvPr id="4" name="Picture 4">
            <a:extLst>
              <a:ext uri="{FF2B5EF4-FFF2-40B4-BE49-F238E27FC236}">
                <a16:creationId xmlns:a16="http://schemas.microsoft.com/office/drawing/2014/main" id="{D543E3BB-EB12-C34B-36F6-E688B77D5389}"/>
              </a:ext>
            </a:extLst>
          </p:cNvPr>
          <p:cNvPicPr>
            <a:picLocks noGrp="1" noChangeAspect="1"/>
          </p:cNvPicPr>
          <p:nvPr>
            <p:ph idx="1"/>
          </p:nvPr>
        </p:nvPicPr>
        <p:blipFill>
          <a:blip r:embed="rId2"/>
          <a:stretch>
            <a:fillRect/>
          </a:stretch>
        </p:blipFill>
        <p:spPr>
          <a:xfrm>
            <a:off x="4502428" y="909020"/>
            <a:ext cx="7225748" cy="5039959"/>
          </a:xfrm>
          <a:prstGeom prst="rect">
            <a:avLst/>
          </a:prstGeom>
        </p:spPr>
      </p:pic>
    </p:spTree>
    <p:extLst>
      <p:ext uri="{BB962C8B-B14F-4D97-AF65-F5344CB8AC3E}">
        <p14:creationId xmlns:p14="http://schemas.microsoft.com/office/powerpoint/2010/main" val="1318466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148A1-2BE8-CE57-1351-699FD142B2D0}"/>
              </a:ext>
            </a:extLst>
          </p:cNvPr>
          <p:cNvSpPr>
            <a:spLocks noGrp="1"/>
          </p:cNvSpPr>
          <p:nvPr>
            <p:ph type="title"/>
          </p:nvPr>
        </p:nvSpPr>
        <p:spPr>
          <a:xfrm>
            <a:off x="1136397" y="502020"/>
            <a:ext cx="5323715" cy="1642970"/>
          </a:xfrm>
        </p:spPr>
        <p:txBody>
          <a:bodyPr anchor="b">
            <a:normAutofit/>
          </a:bodyPr>
          <a:lstStyle/>
          <a:p>
            <a:r>
              <a:rPr lang="en-US" sz="4000" b="1">
                <a:ea typeface="Calibri Light"/>
                <a:cs typeface="Calibri Light"/>
              </a:rPr>
              <a:t>Fields</a:t>
            </a:r>
          </a:p>
        </p:txBody>
      </p:sp>
      <p:sp>
        <p:nvSpPr>
          <p:cNvPr id="3" name="Content Placeholder 2">
            <a:extLst>
              <a:ext uri="{FF2B5EF4-FFF2-40B4-BE49-F238E27FC236}">
                <a16:creationId xmlns:a16="http://schemas.microsoft.com/office/drawing/2014/main" id="{245ECCAD-4563-3FB2-5DAC-78DF4243A136}"/>
              </a:ext>
            </a:extLst>
          </p:cNvPr>
          <p:cNvSpPr>
            <a:spLocks noGrp="1"/>
          </p:cNvSpPr>
          <p:nvPr>
            <p:ph idx="1"/>
          </p:nvPr>
        </p:nvSpPr>
        <p:spPr>
          <a:xfrm>
            <a:off x="1133017" y="2405894"/>
            <a:ext cx="6243876" cy="3535083"/>
          </a:xfrm>
        </p:spPr>
        <p:txBody>
          <a:bodyPr vert="horz" lIns="91440" tIns="45720" rIns="91440" bIns="45720" rtlCol="0" anchor="t">
            <a:noAutofit/>
          </a:bodyPr>
          <a:lstStyle/>
          <a:p>
            <a:r>
              <a:rPr lang="en-US" sz="2000" dirty="0">
                <a:ea typeface="+mn-lt"/>
                <a:cs typeface="+mn-lt"/>
              </a:rPr>
              <a:t>A field is </a:t>
            </a:r>
            <a:r>
              <a:rPr lang="en-US" sz="2000" b="1" dirty="0">
                <a:ea typeface="+mn-lt"/>
                <a:cs typeface="+mn-lt"/>
              </a:rPr>
              <a:t>a class, interface, or </a:t>
            </a:r>
            <a:r>
              <a:rPr lang="en-US" sz="2000" b="1" dirty="0" err="1">
                <a:ea typeface="+mn-lt"/>
                <a:cs typeface="+mn-lt"/>
              </a:rPr>
              <a:t>enum</a:t>
            </a:r>
            <a:r>
              <a:rPr lang="en-US" sz="2000" b="1" dirty="0">
                <a:ea typeface="+mn-lt"/>
                <a:cs typeface="+mn-lt"/>
              </a:rPr>
              <a:t> with an associated value</a:t>
            </a:r>
            <a:r>
              <a:rPr lang="en-US" sz="2000" dirty="0">
                <a:ea typeface="+mn-lt"/>
                <a:cs typeface="+mn-lt"/>
              </a:rPr>
              <a:t>. Methods in the java. lang. reflect. Field class can retrieve information about the field, such as its name, type, modifiers, and annotations.</a:t>
            </a:r>
          </a:p>
          <a:p>
            <a:r>
              <a:rPr lang="en-US" sz="2000" dirty="0">
                <a:ea typeface="+mn-lt"/>
                <a:cs typeface="+mn-lt"/>
              </a:rPr>
              <a:t>A Java field is a variable inside a class. </a:t>
            </a:r>
            <a:endParaRPr lang="en-US" sz="2000" dirty="0">
              <a:ea typeface="Calibri"/>
              <a:cs typeface="Calibri"/>
            </a:endParaRPr>
          </a:p>
          <a:p>
            <a:r>
              <a:rPr lang="en-US" sz="2000" dirty="0">
                <a:ea typeface="+mn-lt"/>
                <a:cs typeface="+mn-lt"/>
              </a:rPr>
              <a:t>For instance, in a class representing an employee, the Employee class might contain the following fields: name position salary </a:t>
            </a:r>
            <a:r>
              <a:rPr lang="en-US" sz="2000" dirty="0" err="1">
                <a:ea typeface="+mn-lt"/>
                <a:cs typeface="+mn-lt"/>
              </a:rPr>
              <a:t>hiredDate</a:t>
            </a:r>
            <a:endParaRPr lang="en-US" sz="2000">
              <a:ea typeface="+mn-lt"/>
              <a:cs typeface="+mn-lt"/>
            </a:endParaRPr>
          </a:p>
          <a:p>
            <a:r>
              <a:rPr lang="en-US" sz="2000" dirty="0">
                <a:ea typeface="+mn-lt"/>
                <a:cs typeface="+mn-lt"/>
              </a:rPr>
              <a:t>The square brackets are declared optional it depends on situation you use for</a:t>
            </a:r>
            <a:endParaRPr lang="en-US" sz="2000" dirty="0">
              <a:ea typeface="Calibri"/>
              <a:cs typeface="Calibri"/>
            </a:endParaRPr>
          </a:p>
        </p:txBody>
      </p:sp>
      <p:sp>
        <p:nvSpPr>
          <p:cNvPr id="21"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6" descr="Error">
            <a:extLst>
              <a:ext uri="{FF2B5EF4-FFF2-40B4-BE49-F238E27FC236}">
                <a16:creationId xmlns:a16="http://schemas.microsoft.com/office/drawing/2014/main" id="{1D974875-2897-F580-1E5F-A5644A56A6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527977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945CD1-BA41-481D-AFA4-11AD606CC72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Fields</a:t>
            </a:r>
            <a:endParaRPr lang="en-US" sz="4000" kern="1200">
              <a:solidFill>
                <a:srgbClr val="FFFFFF"/>
              </a:solidFill>
              <a:latin typeface="+mj-lt"/>
              <a:ea typeface="+mj-ea"/>
              <a:cs typeface="+mj-cs"/>
            </a:endParaRPr>
          </a:p>
        </p:txBody>
      </p:sp>
      <p:pic>
        <p:nvPicPr>
          <p:cNvPr id="7" name="Picture 7">
            <a:extLst>
              <a:ext uri="{FF2B5EF4-FFF2-40B4-BE49-F238E27FC236}">
                <a16:creationId xmlns:a16="http://schemas.microsoft.com/office/drawing/2014/main" id="{892B9312-1666-2578-E334-48B868F29478}"/>
              </a:ext>
            </a:extLst>
          </p:cNvPr>
          <p:cNvPicPr>
            <a:picLocks noGrp="1" noChangeAspect="1"/>
          </p:cNvPicPr>
          <p:nvPr>
            <p:ph idx="1"/>
          </p:nvPr>
        </p:nvPicPr>
        <p:blipFill>
          <a:blip r:embed="rId2"/>
          <a:stretch>
            <a:fillRect/>
          </a:stretch>
        </p:blipFill>
        <p:spPr>
          <a:xfrm>
            <a:off x="4145240" y="1211183"/>
            <a:ext cx="7892497" cy="4066541"/>
          </a:xfrm>
          <a:prstGeom prst="rect">
            <a:avLst/>
          </a:prstGeom>
        </p:spPr>
      </p:pic>
    </p:spTree>
    <p:extLst>
      <p:ext uri="{BB962C8B-B14F-4D97-AF65-F5344CB8AC3E}">
        <p14:creationId xmlns:p14="http://schemas.microsoft.com/office/powerpoint/2010/main" val="3942935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70687-E756-D945-9B9F-860B0EDB3A33}"/>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Methods</a:t>
            </a:r>
            <a:endParaRPr lang="en-US" sz="4000" b="1">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9046DB65-6D8B-7BD1-FA34-D61B30C68318}"/>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A </a:t>
            </a:r>
            <a:r>
              <a:rPr lang="en-US" sz="2000" b="1">
                <a:ea typeface="+mn-lt"/>
                <a:cs typeface="+mn-lt"/>
              </a:rPr>
              <a:t>method</a:t>
            </a:r>
            <a:r>
              <a:rPr lang="en-US" sz="2000">
                <a:ea typeface="+mn-lt"/>
                <a:cs typeface="+mn-lt"/>
              </a:rPr>
              <a:t> is a block of code which only runs when it is called.</a:t>
            </a:r>
            <a:endParaRPr lang="en-US" sz="2000">
              <a:ea typeface="Calibri" panose="020F0502020204030204"/>
              <a:cs typeface="Calibri" panose="020F0502020204030204"/>
            </a:endParaRPr>
          </a:p>
          <a:p>
            <a:r>
              <a:rPr lang="en-US" sz="2000">
                <a:ea typeface="+mn-lt"/>
                <a:cs typeface="+mn-lt"/>
              </a:rPr>
              <a:t>You can pass data, known as parameters, into a method.</a:t>
            </a:r>
            <a:endParaRPr lang="en-US" sz="2000"/>
          </a:p>
          <a:p>
            <a:r>
              <a:rPr lang="en-US" sz="2000">
                <a:ea typeface="+mn-lt"/>
                <a:cs typeface="+mn-lt"/>
              </a:rPr>
              <a:t>Methods are used to perform certain actions, and they are also known as </a:t>
            </a:r>
            <a:r>
              <a:rPr lang="en-US" sz="2000" b="1">
                <a:ea typeface="+mn-lt"/>
                <a:cs typeface="+mn-lt"/>
              </a:rPr>
              <a:t>functions</a:t>
            </a:r>
            <a:r>
              <a:rPr lang="en-US" sz="2000">
                <a:ea typeface="+mn-lt"/>
                <a:cs typeface="+mn-lt"/>
              </a:rPr>
              <a:t>.</a:t>
            </a:r>
            <a:endParaRPr lang="en-US" sz="2000"/>
          </a:p>
          <a:p>
            <a:r>
              <a:rPr lang="en-US" sz="2000">
                <a:ea typeface="+mn-lt"/>
                <a:cs typeface="+mn-lt"/>
              </a:rPr>
              <a:t>Why use methods? To reuse code: define the code once, and use it many times.</a:t>
            </a:r>
            <a:endParaRPr lang="en-US" sz="2000"/>
          </a:p>
          <a:p>
            <a:pPr marL="0" indent="0">
              <a:buNone/>
            </a:pPr>
            <a:endParaRPr lang="en-US" sz="2000">
              <a:ea typeface="Calibri" panose="020F0502020204030204"/>
              <a:cs typeface="Calibri" panose="020F0502020204030204"/>
            </a:endParaRPr>
          </a:p>
        </p:txBody>
      </p:sp>
    </p:spTree>
    <p:extLst>
      <p:ext uri="{BB962C8B-B14F-4D97-AF65-F5344CB8AC3E}">
        <p14:creationId xmlns:p14="http://schemas.microsoft.com/office/powerpoint/2010/main" val="581462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75DF0DE-2364-B3D9-77EF-FE762C95DB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Methods</a:t>
            </a:r>
          </a:p>
        </p:txBody>
      </p:sp>
      <p:pic>
        <p:nvPicPr>
          <p:cNvPr id="4" name="Picture 4">
            <a:extLst>
              <a:ext uri="{FF2B5EF4-FFF2-40B4-BE49-F238E27FC236}">
                <a16:creationId xmlns:a16="http://schemas.microsoft.com/office/drawing/2014/main" id="{FAD84700-87B2-BFA0-4A11-9A1AED302617}"/>
              </a:ext>
            </a:extLst>
          </p:cNvPr>
          <p:cNvPicPr>
            <a:picLocks noGrp="1" noChangeAspect="1"/>
          </p:cNvPicPr>
          <p:nvPr>
            <p:ph idx="1"/>
          </p:nvPr>
        </p:nvPicPr>
        <p:blipFill>
          <a:blip r:embed="rId2"/>
          <a:stretch>
            <a:fillRect/>
          </a:stretch>
        </p:blipFill>
        <p:spPr>
          <a:xfrm>
            <a:off x="4502428" y="1532241"/>
            <a:ext cx="7225748" cy="3793517"/>
          </a:xfrm>
          <a:prstGeom prst="rect">
            <a:avLst/>
          </a:prstGeom>
        </p:spPr>
      </p:pic>
    </p:spTree>
    <p:extLst>
      <p:ext uri="{BB962C8B-B14F-4D97-AF65-F5344CB8AC3E}">
        <p14:creationId xmlns:p14="http://schemas.microsoft.com/office/powerpoint/2010/main" val="1115732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008A81-D6C6-3AC0-26F6-7B2CEDB39F2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A method can also be called multiple times:</a:t>
            </a:r>
          </a:p>
        </p:txBody>
      </p:sp>
      <p:pic>
        <p:nvPicPr>
          <p:cNvPr id="4" name="Picture 4">
            <a:extLst>
              <a:ext uri="{FF2B5EF4-FFF2-40B4-BE49-F238E27FC236}">
                <a16:creationId xmlns:a16="http://schemas.microsoft.com/office/drawing/2014/main" id="{8A9B870A-0633-F83D-77A5-665FE5B83A04}"/>
              </a:ext>
            </a:extLst>
          </p:cNvPr>
          <p:cNvPicPr>
            <a:picLocks noGrp="1" noChangeAspect="1"/>
          </p:cNvPicPr>
          <p:nvPr>
            <p:ph idx="1"/>
          </p:nvPr>
        </p:nvPicPr>
        <p:blipFill>
          <a:blip r:embed="rId2"/>
          <a:stretch>
            <a:fillRect/>
          </a:stretch>
        </p:blipFill>
        <p:spPr>
          <a:xfrm>
            <a:off x="4502428" y="1324501"/>
            <a:ext cx="7225748" cy="4208998"/>
          </a:xfrm>
          <a:prstGeom prst="rect">
            <a:avLst/>
          </a:prstGeom>
        </p:spPr>
      </p:pic>
    </p:spTree>
    <p:extLst>
      <p:ext uri="{BB962C8B-B14F-4D97-AF65-F5344CB8AC3E}">
        <p14:creationId xmlns:p14="http://schemas.microsoft.com/office/powerpoint/2010/main" val="2533904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C62F6-2FDE-E511-2FD7-B5569AC8B0D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a:solidFill>
                  <a:srgbClr val="FFFFFF"/>
                </a:solidFill>
                <a:latin typeface="+mj-lt"/>
                <a:ea typeface="+mj-ea"/>
                <a:cs typeface="+mj-cs"/>
              </a:rPr>
              <a:t>Fields vs Methods</a:t>
            </a:r>
          </a:p>
        </p:txBody>
      </p:sp>
      <p:pic>
        <p:nvPicPr>
          <p:cNvPr id="4" name="Picture 4">
            <a:extLst>
              <a:ext uri="{FF2B5EF4-FFF2-40B4-BE49-F238E27FC236}">
                <a16:creationId xmlns:a16="http://schemas.microsoft.com/office/drawing/2014/main" id="{2253AC2B-9093-5A61-D1C1-890C590546E0}"/>
              </a:ext>
            </a:extLst>
          </p:cNvPr>
          <p:cNvPicPr>
            <a:picLocks noChangeAspect="1"/>
          </p:cNvPicPr>
          <p:nvPr/>
        </p:nvPicPr>
        <p:blipFill>
          <a:blip r:embed="rId2"/>
          <a:stretch>
            <a:fillRect/>
          </a:stretch>
        </p:blipFill>
        <p:spPr>
          <a:xfrm>
            <a:off x="2802058" y="1966293"/>
            <a:ext cx="6587882" cy="4452160"/>
          </a:xfrm>
          <a:prstGeom prst="rect">
            <a:avLst/>
          </a:prstGeom>
        </p:spPr>
      </p:pic>
    </p:spTree>
    <p:extLst>
      <p:ext uri="{BB962C8B-B14F-4D97-AF65-F5344CB8AC3E}">
        <p14:creationId xmlns:p14="http://schemas.microsoft.com/office/powerpoint/2010/main" val="1846725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B720ADB-9136-1BE8-E780-0044AE5B05FC}"/>
              </a:ext>
            </a:extLst>
          </p:cNvPr>
          <p:cNvSpPr>
            <a:spLocks noGrp="1"/>
          </p:cNvSpPr>
          <p:nvPr>
            <p:ph type="title"/>
          </p:nvPr>
        </p:nvSpPr>
        <p:spPr>
          <a:xfrm>
            <a:off x="660041" y="2767106"/>
            <a:ext cx="2880828" cy="3071906"/>
          </a:xfrm>
        </p:spPr>
        <p:txBody>
          <a:bodyPr vert="horz" lIns="91440" tIns="45720" rIns="91440" bIns="45720" rtlCol="0" anchor="t">
            <a:normAutofit/>
          </a:bodyPr>
          <a:lstStyle/>
          <a:p>
            <a:endParaRPr lang="en-US" sz="4000" kern="120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6F154707-FAC7-02B4-E890-C583A7E603FA}"/>
              </a:ext>
            </a:extLst>
          </p:cNvPr>
          <p:cNvPicPr>
            <a:picLocks noGrp="1" noChangeAspect="1"/>
          </p:cNvPicPr>
          <p:nvPr>
            <p:ph idx="1"/>
          </p:nvPr>
        </p:nvPicPr>
        <p:blipFill>
          <a:blip r:embed="rId2"/>
          <a:stretch>
            <a:fillRect/>
          </a:stretch>
        </p:blipFill>
        <p:spPr>
          <a:xfrm>
            <a:off x="4690597" y="86208"/>
            <a:ext cx="6563658" cy="6518896"/>
          </a:xfrm>
          <a:prstGeom prst="rect">
            <a:avLst/>
          </a:prstGeom>
        </p:spPr>
      </p:pic>
    </p:spTree>
    <p:extLst>
      <p:ext uri="{BB962C8B-B14F-4D97-AF65-F5344CB8AC3E}">
        <p14:creationId xmlns:p14="http://schemas.microsoft.com/office/powerpoint/2010/main" val="71578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D7D0C-DC82-06E3-DDFA-E298CCE9875A}"/>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Method Parameters</a:t>
            </a:r>
            <a:br>
              <a:rPr lang="en-US" sz="4000" b="1">
                <a:solidFill>
                  <a:srgbClr val="FFFFFF"/>
                </a:solidFill>
              </a:rPr>
            </a:br>
            <a:endParaRPr lang="en-US" sz="4000" b="1">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4C103A56-43C9-3E2B-D016-5A40E2E31F85}"/>
              </a:ext>
            </a:extLst>
          </p:cNvPr>
          <p:cNvSpPr>
            <a:spLocks noGrp="1"/>
          </p:cNvSpPr>
          <p:nvPr>
            <p:ph idx="1"/>
          </p:nvPr>
        </p:nvSpPr>
        <p:spPr>
          <a:xfrm>
            <a:off x="4810259" y="649480"/>
            <a:ext cx="6555347" cy="5546047"/>
          </a:xfrm>
        </p:spPr>
        <p:txBody>
          <a:bodyPr anchor="ctr">
            <a:normAutofit/>
          </a:bodyPr>
          <a:lstStyle/>
          <a:p>
            <a:r>
              <a:rPr lang="en-US" sz="2000" dirty="0">
                <a:ea typeface="+mn-lt"/>
                <a:cs typeface="+mn-lt"/>
              </a:rPr>
              <a:t>Information can be passed to methods as </a:t>
            </a:r>
            <a:r>
              <a:rPr lang="en-US" sz="2000" b="1" dirty="0">
                <a:ea typeface="+mn-lt"/>
                <a:cs typeface="+mn-lt"/>
              </a:rPr>
              <a:t>parameter</a:t>
            </a:r>
            <a:r>
              <a:rPr lang="en-US" sz="2000" dirty="0">
                <a:ea typeface="+mn-lt"/>
                <a:cs typeface="+mn-lt"/>
              </a:rPr>
              <a:t>. Parameters act as variables inside the method.</a:t>
            </a:r>
            <a:endParaRPr lang="en-US" sz="2000" dirty="0">
              <a:ea typeface="Calibri" panose="020F0502020204030204"/>
              <a:cs typeface="Calibri" panose="020F0502020204030204"/>
            </a:endParaRPr>
          </a:p>
          <a:p>
            <a:r>
              <a:rPr lang="en-US" sz="2000" dirty="0">
                <a:ea typeface="+mn-lt"/>
                <a:cs typeface="+mn-lt"/>
              </a:rPr>
              <a:t>Parameters are specified after the method name, inside the parentheses. You can add as many parameters as you want, just separate them with a comma.</a:t>
            </a:r>
            <a:endParaRPr lang="en-US" dirty="0"/>
          </a:p>
          <a:p>
            <a:r>
              <a:rPr lang="en-US" sz="2000" dirty="0">
                <a:ea typeface="+mn-lt"/>
                <a:cs typeface="+mn-lt"/>
              </a:rPr>
              <a:t>The following example has a method that takes a </a:t>
            </a:r>
            <a:r>
              <a:rPr lang="en-US" sz="2000" dirty="0">
                <a:latin typeface="Consolas"/>
              </a:rPr>
              <a:t>String</a:t>
            </a:r>
            <a:r>
              <a:rPr lang="en-US" sz="2000" dirty="0">
                <a:ea typeface="+mn-lt"/>
                <a:cs typeface="+mn-lt"/>
              </a:rPr>
              <a:t> called </a:t>
            </a:r>
            <a:r>
              <a:rPr lang="en-US" sz="2000" b="1" dirty="0" err="1">
                <a:ea typeface="+mn-lt"/>
                <a:cs typeface="+mn-lt"/>
              </a:rPr>
              <a:t>fname</a:t>
            </a:r>
            <a:r>
              <a:rPr lang="en-US" sz="2000" dirty="0">
                <a:ea typeface="+mn-lt"/>
                <a:cs typeface="+mn-lt"/>
              </a:rPr>
              <a:t> as parameter. When the method is called, we pass along a first name, which is used inside the method to print the full name</a:t>
            </a:r>
            <a:endParaRPr lang="en-US" dirty="0"/>
          </a:p>
          <a:p>
            <a:endParaRPr lang="en-US" sz="2000" dirty="0">
              <a:ea typeface="Calibri"/>
              <a:cs typeface="Calibri"/>
            </a:endParaRPr>
          </a:p>
        </p:txBody>
      </p:sp>
    </p:spTree>
    <p:extLst>
      <p:ext uri="{BB962C8B-B14F-4D97-AF65-F5344CB8AC3E}">
        <p14:creationId xmlns:p14="http://schemas.microsoft.com/office/powerpoint/2010/main" val="297147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A0B34-D73D-E0D7-78DC-8DE877F3FDFE}"/>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Java Naming Convention</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2BEB172B-E344-7847-3CC9-55F4FE3C8528}"/>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Java naming convention is a rule to follow as you decide what to name your identifiers such as class, package, variable, constant, method, etc.</a:t>
            </a:r>
            <a:endParaRPr lang="en-US" sz="2000">
              <a:cs typeface="Calibri" panose="020F0502020204030204"/>
            </a:endParaRPr>
          </a:p>
          <a:p>
            <a:r>
              <a:rPr lang="en-US" sz="2000">
                <a:ea typeface="+mn-lt"/>
                <a:cs typeface="+mn-lt"/>
              </a:rPr>
              <a:t>But, it is not forced to follow. So, it is known as convention not rule. These conventions are suggested by several Java communities such as Sun Microsystems and Netscape.</a:t>
            </a:r>
            <a:endParaRPr lang="en-US" sz="2000"/>
          </a:p>
          <a:p>
            <a:r>
              <a:rPr lang="en-US" sz="2000">
                <a:ea typeface="+mn-lt"/>
                <a:cs typeface="+mn-lt"/>
              </a:rPr>
              <a:t>All the classes, interfaces, packages, methods and fields of Java programming language are given according to the Java naming convention. If you fail to follow these conventions, it may generate confusion or erroneous code.</a:t>
            </a:r>
            <a:endParaRPr lang="en-US" sz="2000"/>
          </a:p>
          <a:p>
            <a:endParaRPr lang="en-US" sz="2000">
              <a:cs typeface="Calibri"/>
            </a:endParaRPr>
          </a:p>
        </p:txBody>
      </p:sp>
    </p:spTree>
    <p:extLst>
      <p:ext uri="{BB962C8B-B14F-4D97-AF65-F5344CB8AC3E}">
        <p14:creationId xmlns:p14="http://schemas.microsoft.com/office/powerpoint/2010/main" val="1398527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21BC8-E1B5-564C-CF9B-89903A5EEC48}"/>
              </a:ext>
            </a:extLst>
          </p:cNvPr>
          <p:cNvSpPr>
            <a:spLocks noGrp="1"/>
          </p:cNvSpPr>
          <p:nvPr>
            <p:ph type="title"/>
          </p:nvPr>
        </p:nvSpPr>
        <p:spPr>
          <a:xfrm>
            <a:off x="818984" y="4230093"/>
            <a:ext cx="4150581" cy="1800165"/>
          </a:xfrm>
        </p:spPr>
        <p:txBody>
          <a:bodyPr anchor="t">
            <a:normAutofit/>
          </a:bodyPr>
          <a:lstStyle/>
          <a:p>
            <a:pPr algn="r"/>
            <a:r>
              <a:rPr lang="en-US" sz="4000" b="1"/>
              <a:t>Overloading</a:t>
            </a:r>
            <a:endParaRPr lang="en-US" sz="4000" b="1">
              <a:ea typeface="Calibri Light"/>
              <a:cs typeface="Calibri Light"/>
            </a:endParaRPr>
          </a:p>
        </p:txBody>
      </p:sp>
      <p:pic>
        <p:nvPicPr>
          <p:cNvPr id="4" name="Picture 4">
            <a:extLst>
              <a:ext uri="{FF2B5EF4-FFF2-40B4-BE49-F238E27FC236}">
                <a16:creationId xmlns:a16="http://schemas.microsoft.com/office/drawing/2014/main" id="{7CC7E519-9DBD-BAF1-76FA-A962F8AF6C70}"/>
              </a:ext>
            </a:extLst>
          </p:cNvPr>
          <p:cNvPicPr>
            <a:picLocks noChangeAspect="1"/>
          </p:cNvPicPr>
          <p:nvPr/>
        </p:nvPicPr>
        <p:blipFill>
          <a:blip r:embed="rId2"/>
          <a:stretch>
            <a:fillRect/>
          </a:stretch>
        </p:blipFill>
        <p:spPr>
          <a:xfrm>
            <a:off x="556592" y="713571"/>
            <a:ext cx="11139778" cy="2942582"/>
          </a:xfrm>
          <a:prstGeom prst="rect">
            <a:avLst/>
          </a:prstGeom>
        </p:spPr>
      </p:pic>
      <p:sp>
        <p:nvSpPr>
          <p:cNvPr id="3" name="Content Placeholder 2">
            <a:extLst>
              <a:ext uri="{FF2B5EF4-FFF2-40B4-BE49-F238E27FC236}">
                <a16:creationId xmlns:a16="http://schemas.microsoft.com/office/drawing/2014/main" id="{2512E5C9-BC1F-9B3B-27E4-F951E7937817}"/>
              </a:ext>
            </a:extLst>
          </p:cNvPr>
          <p:cNvSpPr>
            <a:spLocks noGrp="1"/>
          </p:cNvSpPr>
          <p:nvPr>
            <p:ph idx="1"/>
          </p:nvPr>
        </p:nvSpPr>
        <p:spPr>
          <a:xfrm>
            <a:off x="5246415" y="4230094"/>
            <a:ext cx="6235268" cy="1800164"/>
          </a:xfrm>
        </p:spPr>
        <p:txBody>
          <a:bodyPr vert="horz" lIns="91440" tIns="45720" rIns="91440" bIns="45720" rtlCol="0" anchor="t">
            <a:normAutofit/>
          </a:bodyPr>
          <a:lstStyle/>
          <a:p>
            <a:r>
              <a:rPr lang="en-US" sz="2000">
                <a:ea typeface="+mn-lt"/>
                <a:cs typeface="+mn-lt"/>
              </a:rPr>
              <a:t>With</a:t>
            </a:r>
            <a:r>
              <a:rPr lang="en-US" sz="2000" b="1">
                <a:ea typeface="+mn-lt"/>
                <a:cs typeface="+mn-lt"/>
              </a:rPr>
              <a:t> method overloading</a:t>
            </a:r>
            <a:r>
              <a:rPr lang="en-US" sz="2000">
                <a:ea typeface="+mn-lt"/>
                <a:cs typeface="+mn-lt"/>
              </a:rPr>
              <a:t>, multiple methods can have the same name with different parameters</a:t>
            </a:r>
          </a:p>
          <a:p>
            <a:endParaRPr lang="en-US" sz="2000">
              <a:ea typeface="Calibri"/>
              <a:cs typeface="Calibri"/>
            </a:endParaRPr>
          </a:p>
        </p:txBody>
      </p:sp>
      <p:sp>
        <p:nvSpPr>
          <p:cNvPr id="11" name="Rectangle 10">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314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CC525-DB37-DEAE-BA6C-E915E5E7A30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Scope</a:t>
            </a:r>
          </a:p>
        </p:txBody>
      </p:sp>
      <p:sp>
        <p:nvSpPr>
          <p:cNvPr id="3" name="Content Placeholder 2">
            <a:extLst>
              <a:ext uri="{FF2B5EF4-FFF2-40B4-BE49-F238E27FC236}">
                <a16:creationId xmlns:a16="http://schemas.microsoft.com/office/drawing/2014/main" id="{66D33FC6-1851-C91C-E992-98D42BC3B77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 variables are only accessible inside the region they are created.</a:t>
            </a:r>
          </a:p>
          <a:p>
            <a:r>
              <a:rPr lang="en-US" sz="2000">
                <a:ea typeface="+mn-lt"/>
                <a:cs typeface="+mn-lt"/>
              </a:rPr>
              <a:t>Variables declared directly inside a method are available anywhere in the method following the line of code in which they were declared</a:t>
            </a:r>
            <a:endParaRPr lang="en-US" sz="2000">
              <a:ea typeface="Calibri"/>
              <a:cs typeface="Calibri"/>
            </a:endParaRPr>
          </a:p>
        </p:txBody>
      </p:sp>
    </p:spTree>
    <p:extLst>
      <p:ext uri="{BB962C8B-B14F-4D97-AF65-F5344CB8AC3E}">
        <p14:creationId xmlns:p14="http://schemas.microsoft.com/office/powerpoint/2010/main" val="10664380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78808-6E99-E46C-6274-00AB129A124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Block Scope</a:t>
            </a:r>
          </a:p>
        </p:txBody>
      </p:sp>
      <p:sp>
        <p:nvSpPr>
          <p:cNvPr id="3" name="Content Placeholder 2">
            <a:extLst>
              <a:ext uri="{FF2B5EF4-FFF2-40B4-BE49-F238E27FC236}">
                <a16:creationId xmlns:a16="http://schemas.microsoft.com/office/drawing/2014/main" id="{4BE3BB62-9817-943B-4E49-E0112EDDF1D9}"/>
              </a:ext>
            </a:extLst>
          </p:cNvPr>
          <p:cNvSpPr>
            <a:spLocks noGrp="1"/>
          </p:cNvSpPr>
          <p:nvPr>
            <p:ph idx="1"/>
          </p:nvPr>
        </p:nvSpPr>
        <p:spPr>
          <a:xfrm>
            <a:off x="4810259" y="649480"/>
            <a:ext cx="6555347" cy="5546047"/>
          </a:xfrm>
        </p:spPr>
        <p:txBody>
          <a:bodyPr anchor="ctr">
            <a:normAutofit/>
          </a:bodyPr>
          <a:lstStyle/>
          <a:p>
            <a:endParaRPr lang="en-US" sz="2000"/>
          </a:p>
          <a:p>
            <a:r>
              <a:rPr lang="en-US" sz="2000" dirty="0">
                <a:ea typeface="+mn-lt"/>
                <a:cs typeface="+mn-lt"/>
              </a:rPr>
              <a:t> block of code refers to all of the code between curly braces </a:t>
            </a:r>
            <a:r>
              <a:rPr lang="en-US" sz="2000" dirty="0">
                <a:latin typeface="Consolas"/>
              </a:rPr>
              <a:t>{}</a:t>
            </a:r>
            <a:r>
              <a:rPr lang="en-US" sz="2000" dirty="0">
                <a:ea typeface="+mn-lt"/>
                <a:cs typeface="+mn-lt"/>
              </a:rPr>
              <a:t>.</a:t>
            </a:r>
            <a:endParaRPr lang="en-US" sz="2000" dirty="0">
              <a:ea typeface="Calibri" panose="020F0502020204030204"/>
              <a:cs typeface="Calibri" panose="020F0502020204030204"/>
            </a:endParaRPr>
          </a:p>
          <a:p>
            <a:r>
              <a:rPr lang="en-US" sz="2000" dirty="0">
                <a:ea typeface="+mn-lt"/>
                <a:cs typeface="+mn-lt"/>
              </a:rPr>
              <a:t>Variables declared inside blocks of code are only accessible by the code between the curly braces, which follows the line in which the variable was declared</a:t>
            </a:r>
            <a:endParaRPr lang="en-US" dirty="0"/>
          </a:p>
          <a:p>
            <a:endParaRPr lang="en-US" sz="2000" dirty="0">
              <a:ea typeface="Calibri"/>
              <a:cs typeface="Calibri"/>
            </a:endParaRPr>
          </a:p>
        </p:txBody>
      </p:sp>
    </p:spTree>
    <p:extLst>
      <p:ext uri="{BB962C8B-B14F-4D97-AF65-F5344CB8AC3E}">
        <p14:creationId xmlns:p14="http://schemas.microsoft.com/office/powerpoint/2010/main" val="1913914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9E56766-25FD-71F0-A00C-073F6F5BD34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Block Scope</a:t>
            </a:r>
          </a:p>
          <a:p>
            <a:endParaRPr lang="en-US" sz="4000" kern="120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FEDE813F-F894-6BCE-C146-CE19E8F965A9}"/>
              </a:ext>
            </a:extLst>
          </p:cNvPr>
          <p:cNvPicPr>
            <a:picLocks noGrp="1" noChangeAspect="1"/>
          </p:cNvPicPr>
          <p:nvPr>
            <p:ph idx="1"/>
          </p:nvPr>
        </p:nvPicPr>
        <p:blipFill>
          <a:blip r:embed="rId2"/>
          <a:stretch>
            <a:fillRect/>
          </a:stretch>
        </p:blipFill>
        <p:spPr>
          <a:xfrm>
            <a:off x="4502428" y="909020"/>
            <a:ext cx="7225748" cy="5039959"/>
          </a:xfrm>
          <a:prstGeom prst="rect">
            <a:avLst/>
          </a:prstGeom>
        </p:spPr>
      </p:pic>
    </p:spTree>
    <p:extLst>
      <p:ext uri="{BB962C8B-B14F-4D97-AF65-F5344CB8AC3E}">
        <p14:creationId xmlns:p14="http://schemas.microsoft.com/office/powerpoint/2010/main" val="977300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C50A40-29AC-217A-BEE6-FCABA1363D2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Recursion</a:t>
            </a:r>
          </a:p>
        </p:txBody>
      </p:sp>
      <p:sp>
        <p:nvSpPr>
          <p:cNvPr id="3" name="Content Placeholder 2">
            <a:extLst>
              <a:ext uri="{FF2B5EF4-FFF2-40B4-BE49-F238E27FC236}">
                <a16:creationId xmlns:a16="http://schemas.microsoft.com/office/drawing/2014/main" id="{8AF8DA64-A6A3-3DA7-7D3B-BA143C00DAC1}"/>
              </a:ext>
            </a:extLst>
          </p:cNvPr>
          <p:cNvSpPr>
            <a:spLocks noGrp="1"/>
          </p:cNvSpPr>
          <p:nvPr>
            <p:ph idx="1"/>
          </p:nvPr>
        </p:nvSpPr>
        <p:spPr>
          <a:xfrm>
            <a:off x="4810259" y="649480"/>
            <a:ext cx="6555347" cy="5546047"/>
          </a:xfrm>
        </p:spPr>
        <p:txBody>
          <a:bodyPr anchor="ctr">
            <a:normAutofit/>
          </a:bodyPr>
          <a:lstStyle/>
          <a:p>
            <a:r>
              <a:rPr lang="en-US" sz="2000" dirty="0">
                <a:ea typeface="+mn-lt"/>
                <a:cs typeface="+mn-lt"/>
              </a:rPr>
              <a:t>Recursion is the technique of making a function call itself.</a:t>
            </a:r>
          </a:p>
          <a:p>
            <a:r>
              <a:rPr lang="en-US" sz="2000" dirty="0">
                <a:ea typeface="+mn-lt"/>
                <a:cs typeface="+mn-lt"/>
              </a:rPr>
              <a:t> This technique provides a way to break complicated problems down into simple problems which are easier to solve.</a:t>
            </a:r>
            <a:endParaRPr lang="en-US" sz="2000" dirty="0">
              <a:ea typeface="Calibri"/>
              <a:cs typeface="Calibri"/>
            </a:endParaRPr>
          </a:p>
        </p:txBody>
      </p:sp>
    </p:spTree>
    <p:extLst>
      <p:ext uri="{BB962C8B-B14F-4D97-AF65-F5344CB8AC3E}">
        <p14:creationId xmlns:p14="http://schemas.microsoft.com/office/powerpoint/2010/main" val="29069938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D9233F-C4BF-9F8D-6AC3-9F8F61F7C8E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Recursion</a:t>
            </a:r>
          </a:p>
        </p:txBody>
      </p:sp>
      <p:pic>
        <p:nvPicPr>
          <p:cNvPr id="4" name="Picture 4">
            <a:extLst>
              <a:ext uri="{FF2B5EF4-FFF2-40B4-BE49-F238E27FC236}">
                <a16:creationId xmlns:a16="http://schemas.microsoft.com/office/drawing/2014/main" id="{B913CD70-3A49-CD9B-47FE-EE141BF6A838}"/>
              </a:ext>
            </a:extLst>
          </p:cNvPr>
          <p:cNvPicPr>
            <a:picLocks noGrp="1" noChangeAspect="1"/>
          </p:cNvPicPr>
          <p:nvPr>
            <p:ph idx="1"/>
          </p:nvPr>
        </p:nvPicPr>
        <p:blipFill>
          <a:blip r:embed="rId2"/>
          <a:stretch>
            <a:fillRect/>
          </a:stretch>
        </p:blipFill>
        <p:spPr>
          <a:xfrm>
            <a:off x="4502428" y="574830"/>
            <a:ext cx="7225748" cy="5708340"/>
          </a:xfrm>
          <a:prstGeom prst="rect">
            <a:avLst/>
          </a:prstGeom>
        </p:spPr>
      </p:pic>
    </p:spTree>
    <p:extLst>
      <p:ext uri="{BB962C8B-B14F-4D97-AF65-F5344CB8AC3E}">
        <p14:creationId xmlns:p14="http://schemas.microsoft.com/office/powerpoint/2010/main" val="38316139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oks on an armchair">
            <a:extLst>
              <a:ext uri="{FF2B5EF4-FFF2-40B4-BE49-F238E27FC236}">
                <a16:creationId xmlns:a16="http://schemas.microsoft.com/office/drawing/2014/main" id="{41F6B613-7369-7BB9-6396-7053DBD58A5B}"/>
              </a:ext>
            </a:extLst>
          </p:cNvPr>
          <p:cNvPicPr>
            <a:picLocks noChangeAspect="1"/>
          </p:cNvPicPr>
          <p:nvPr/>
        </p:nvPicPr>
        <p:blipFill rotWithShape="1">
          <a:blip r:embed="rId2"/>
          <a:srcRect l="4732" r="16463" b="5"/>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6459D6-DEB1-5C4A-0B1C-71E912A63507}"/>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3400" b="1">
                <a:solidFill>
                  <a:srgbClr val="FFFFFF"/>
                </a:solidFill>
              </a:rPr>
              <a:t>Java Classes/Objects</a:t>
            </a:r>
          </a:p>
        </p:txBody>
      </p:sp>
    </p:spTree>
    <p:extLst>
      <p:ext uri="{BB962C8B-B14F-4D97-AF65-F5344CB8AC3E}">
        <p14:creationId xmlns:p14="http://schemas.microsoft.com/office/powerpoint/2010/main" val="773311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C4AB9-7298-66C8-EB6B-5FC727486DB8}"/>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Create an Object</a:t>
            </a:r>
            <a:endParaRPr lang="en-US" sz="4000" b="1">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B4C58AF0-25D3-8BF9-5774-FC06F89EB7DA}"/>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In Java, an object is created from a class. We have already created the class named </a:t>
            </a:r>
            <a:r>
              <a:rPr lang="en-US" sz="2000">
                <a:latin typeface="Consolas"/>
              </a:rPr>
              <a:t>Main</a:t>
            </a:r>
            <a:r>
              <a:rPr lang="en-US" sz="2000">
                <a:ea typeface="+mn-lt"/>
                <a:cs typeface="+mn-lt"/>
              </a:rPr>
              <a:t>, so now we can use this to create objects.</a:t>
            </a:r>
            <a:endParaRPr lang="en-US" sz="2000">
              <a:ea typeface="Calibri" panose="020F0502020204030204"/>
              <a:cs typeface="Calibri" panose="020F0502020204030204"/>
            </a:endParaRPr>
          </a:p>
          <a:p>
            <a:r>
              <a:rPr lang="en-US" sz="2000">
                <a:ea typeface="+mn-lt"/>
                <a:cs typeface="+mn-lt"/>
              </a:rPr>
              <a:t>To create an object of </a:t>
            </a:r>
            <a:r>
              <a:rPr lang="en-US" sz="2000">
                <a:latin typeface="Consolas"/>
              </a:rPr>
              <a:t>Main</a:t>
            </a:r>
            <a:r>
              <a:rPr lang="en-US" sz="2000">
                <a:ea typeface="+mn-lt"/>
                <a:cs typeface="+mn-lt"/>
              </a:rPr>
              <a:t>, specify the class name, followed by the object name, and use the keyword </a:t>
            </a:r>
            <a:r>
              <a:rPr lang="en-US" sz="2000">
                <a:latin typeface="Consolas"/>
              </a:rPr>
              <a:t>new</a:t>
            </a:r>
            <a:endParaRPr lang="en-US" sz="2000"/>
          </a:p>
          <a:p>
            <a:endParaRPr lang="en-US" sz="2000">
              <a:ea typeface="Calibri"/>
              <a:cs typeface="Calibri"/>
            </a:endParaRPr>
          </a:p>
        </p:txBody>
      </p:sp>
    </p:spTree>
    <p:extLst>
      <p:ext uri="{BB962C8B-B14F-4D97-AF65-F5344CB8AC3E}">
        <p14:creationId xmlns:p14="http://schemas.microsoft.com/office/powerpoint/2010/main" val="2918578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85371-C5C8-5BB8-A119-D541E5A7BBE3}"/>
              </a:ext>
            </a:extLst>
          </p:cNvPr>
          <p:cNvSpPr>
            <a:spLocks noGrp="1"/>
          </p:cNvSpPr>
          <p:nvPr>
            <p:ph type="title"/>
          </p:nvPr>
        </p:nvSpPr>
        <p:spPr>
          <a:xfrm>
            <a:off x="818984" y="4230093"/>
            <a:ext cx="4150581" cy="1800165"/>
          </a:xfrm>
        </p:spPr>
        <p:txBody>
          <a:bodyPr anchor="t">
            <a:normAutofit/>
          </a:bodyPr>
          <a:lstStyle/>
          <a:p>
            <a:pPr algn="r"/>
            <a:r>
              <a:rPr lang="en-US" sz="4000" b="1"/>
              <a:t>Attributes</a:t>
            </a:r>
            <a:endParaRPr lang="en-US" sz="4000" b="1">
              <a:ea typeface="Calibri Light"/>
              <a:cs typeface="Calibri Light"/>
            </a:endParaRPr>
          </a:p>
        </p:txBody>
      </p:sp>
      <p:pic>
        <p:nvPicPr>
          <p:cNvPr id="4" name="Picture 4">
            <a:extLst>
              <a:ext uri="{FF2B5EF4-FFF2-40B4-BE49-F238E27FC236}">
                <a16:creationId xmlns:a16="http://schemas.microsoft.com/office/drawing/2014/main" id="{A3DD3C79-B8DE-CC01-9B83-2B4418097386}"/>
              </a:ext>
            </a:extLst>
          </p:cNvPr>
          <p:cNvPicPr>
            <a:picLocks noChangeAspect="1"/>
          </p:cNvPicPr>
          <p:nvPr/>
        </p:nvPicPr>
        <p:blipFill>
          <a:blip r:embed="rId2"/>
          <a:stretch>
            <a:fillRect/>
          </a:stretch>
        </p:blipFill>
        <p:spPr>
          <a:xfrm>
            <a:off x="2085165" y="457200"/>
            <a:ext cx="8082631" cy="3455325"/>
          </a:xfrm>
          <a:prstGeom prst="rect">
            <a:avLst/>
          </a:prstGeom>
        </p:spPr>
      </p:pic>
      <p:sp>
        <p:nvSpPr>
          <p:cNvPr id="3" name="Content Placeholder 2">
            <a:extLst>
              <a:ext uri="{FF2B5EF4-FFF2-40B4-BE49-F238E27FC236}">
                <a16:creationId xmlns:a16="http://schemas.microsoft.com/office/drawing/2014/main" id="{5DE17E65-63B4-69B6-2E09-1F368AEE8D71}"/>
              </a:ext>
            </a:extLst>
          </p:cNvPr>
          <p:cNvSpPr>
            <a:spLocks noGrp="1"/>
          </p:cNvSpPr>
          <p:nvPr>
            <p:ph idx="1"/>
          </p:nvPr>
        </p:nvSpPr>
        <p:spPr>
          <a:xfrm>
            <a:off x="5246415" y="4230094"/>
            <a:ext cx="6235268" cy="1800164"/>
          </a:xfrm>
        </p:spPr>
        <p:txBody>
          <a:bodyPr vert="horz" lIns="91440" tIns="45720" rIns="91440" bIns="45720" rtlCol="0" anchor="t">
            <a:normAutofit/>
          </a:bodyPr>
          <a:lstStyle/>
          <a:p>
            <a:r>
              <a:rPr lang="en-US" sz="2000">
                <a:ea typeface="+mn-lt"/>
                <a:cs typeface="+mn-lt"/>
              </a:rPr>
              <a:t>In the previous chapter, we used the term "variable" for </a:t>
            </a:r>
            <a:r>
              <a:rPr lang="en-US" sz="2000">
                <a:latin typeface="Consolas"/>
              </a:rPr>
              <a:t>x</a:t>
            </a:r>
            <a:r>
              <a:rPr lang="en-US" sz="2000">
                <a:ea typeface="+mn-lt"/>
                <a:cs typeface="+mn-lt"/>
              </a:rPr>
              <a:t> in the example (as shown below). </a:t>
            </a:r>
          </a:p>
          <a:p>
            <a:r>
              <a:rPr lang="en-US" sz="2000">
                <a:ea typeface="+mn-lt"/>
                <a:cs typeface="+mn-lt"/>
              </a:rPr>
              <a:t>It is actually an </a:t>
            </a:r>
            <a:r>
              <a:rPr lang="en-US" sz="2000" b="1">
                <a:ea typeface="+mn-lt"/>
                <a:cs typeface="+mn-lt"/>
              </a:rPr>
              <a:t>attribute</a:t>
            </a:r>
            <a:r>
              <a:rPr lang="en-US" sz="2000">
                <a:ea typeface="+mn-lt"/>
                <a:cs typeface="+mn-lt"/>
              </a:rPr>
              <a:t> of the class. Or you could say that class attributes are variables within a class</a:t>
            </a:r>
            <a:endParaRPr lang="en-US" sz="2000">
              <a:ea typeface="Calibri"/>
              <a:cs typeface="Calibri"/>
            </a:endParaRPr>
          </a:p>
        </p:txBody>
      </p:sp>
      <p:sp>
        <p:nvSpPr>
          <p:cNvPr id="20" name="Rectangle 10">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510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DFA86-9D02-6D5F-50AA-5E36EC667A7C}"/>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Accessing Attributes</a:t>
            </a:r>
            <a:endParaRPr lang="en-US" sz="4000" b="1">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265F20DF-FBD0-A3C4-5CF4-9E3976118E97}"/>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dirty="0">
                <a:ea typeface="+mn-lt"/>
                <a:cs typeface="+mn-lt"/>
              </a:rPr>
              <a:t>You can access attributes by creating an object of the class, and by using the dot syntax (</a:t>
            </a:r>
            <a:r>
              <a:rPr lang="en-US" sz="2000" dirty="0">
                <a:latin typeface="Consolas"/>
                <a:ea typeface="Calibri"/>
                <a:cs typeface="Calibri"/>
              </a:rPr>
              <a:t>.</a:t>
            </a:r>
            <a:r>
              <a:rPr lang="en-US" sz="2000" dirty="0">
                <a:ea typeface="+mn-lt"/>
                <a:cs typeface="+mn-lt"/>
              </a:rPr>
              <a:t>).</a:t>
            </a:r>
            <a:endParaRPr lang="en-US" sz="2000" dirty="0">
              <a:ea typeface="Calibri"/>
              <a:cs typeface="Calibri"/>
            </a:endParaRPr>
          </a:p>
          <a:p>
            <a:r>
              <a:rPr lang="en-US" sz="2000" dirty="0">
                <a:ea typeface="+mn-lt"/>
                <a:cs typeface="+mn-lt"/>
              </a:rPr>
              <a:t>The following example will create an object of the </a:t>
            </a:r>
            <a:r>
              <a:rPr lang="en-US" sz="2000" dirty="0">
                <a:latin typeface="Consolas"/>
                <a:ea typeface="Calibri"/>
                <a:cs typeface="Calibri"/>
              </a:rPr>
              <a:t>Main</a:t>
            </a:r>
            <a:r>
              <a:rPr lang="en-US" sz="2000" dirty="0">
                <a:ea typeface="+mn-lt"/>
                <a:cs typeface="+mn-lt"/>
              </a:rPr>
              <a:t> class, with the name </a:t>
            </a:r>
            <a:r>
              <a:rPr lang="en-US" sz="2000" dirty="0" err="1">
                <a:latin typeface="Consolas"/>
                <a:ea typeface="Calibri"/>
                <a:cs typeface="Calibri"/>
              </a:rPr>
              <a:t>myObj</a:t>
            </a:r>
            <a:r>
              <a:rPr lang="en-US" sz="2000" dirty="0">
                <a:ea typeface="+mn-lt"/>
                <a:cs typeface="+mn-lt"/>
              </a:rPr>
              <a:t>. We use the </a:t>
            </a:r>
            <a:r>
              <a:rPr lang="en-US" sz="2000" dirty="0">
                <a:latin typeface="Consolas"/>
                <a:ea typeface="Calibri"/>
                <a:cs typeface="Calibri"/>
              </a:rPr>
              <a:t>x</a:t>
            </a:r>
            <a:r>
              <a:rPr lang="en-US" sz="2000" dirty="0">
                <a:ea typeface="+mn-lt"/>
                <a:cs typeface="+mn-lt"/>
              </a:rPr>
              <a:t> attribute on the object to print its value</a:t>
            </a:r>
            <a:endParaRPr lang="en-US" sz="2000" dirty="0"/>
          </a:p>
          <a:p>
            <a:endParaRPr lang="en-US" sz="2000">
              <a:ea typeface="Calibri"/>
              <a:cs typeface="Calibri"/>
            </a:endParaRPr>
          </a:p>
        </p:txBody>
      </p:sp>
    </p:spTree>
    <p:extLst>
      <p:ext uri="{BB962C8B-B14F-4D97-AF65-F5344CB8AC3E}">
        <p14:creationId xmlns:p14="http://schemas.microsoft.com/office/powerpoint/2010/main" val="25006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89D19-B5B8-1CAB-FF2F-AB9BCC22AD16}"/>
              </a:ext>
            </a:extLst>
          </p:cNvPr>
          <p:cNvSpPr>
            <a:spLocks noGrp="1"/>
          </p:cNvSpPr>
          <p:nvPr>
            <p:ph type="title"/>
          </p:nvPr>
        </p:nvSpPr>
        <p:spPr>
          <a:xfrm>
            <a:off x="1136397" y="502020"/>
            <a:ext cx="5323715" cy="1642970"/>
          </a:xfrm>
        </p:spPr>
        <p:txBody>
          <a:bodyPr anchor="b">
            <a:normAutofit/>
          </a:bodyPr>
          <a:lstStyle/>
          <a:p>
            <a:r>
              <a:rPr lang="en-US" sz="4000" b="1"/>
              <a:t>CamelCase in Java naming conventions</a:t>
            </a:r>
            <a:endParaRPr lang="en-US" sz="4000" b="1">
              <a:cs typeface="Calibri Light"/>
            </a:endParaRPr>
          </a:p>
          <a:p>
            <a:endParaRPr lang="en-US" sz="4000" b="1">
              <a:cs typeface="Calibri Light"/>
            </a:endParaRPr>
          </a:p>
        </p:txBody>
      </p:sp>
      <p:sp>
        <p:nvSpPr>
          <p:cNvPr id="3" name="Content Placeholder 2">
            <a:extLst>
              <a:ext uri="{FF2B5EF4-FFF2-40B4-BE49-F238E27FC236}">
                <a16:creationId xmlns:a16="http://schemas.microsoft.com/office/drawing/2014/main" id="{BCD59FBE-ACE8-C72E-2907-0D89956703C5}"/>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Java follows camel-case syntax for naming the class, interface, method, and variable.</a:t>
            </a:r>
            <a:endParaRPr lang="en-US" sz="2000">
              <a:cs typeface="Calibri" panose="020F0502020204030204"/>
            </a:endParaRPr>
          </a:p>
          <a:p>
            <a:r>
              <a:rPr lang="en-US" sz="2000">
                <a:ea typeface="+mn-lt"/>
                <a:cs typeface="+mn-lt"/>
              </a:rPr>
              <a:t>If the name is combined with two words, the second word will start with uppercase letter always such as actionPerformed(), firstName, ActionEvent, ActionListener, etc.</a:t>
            </a:r>
            <a:endParaRPr lang="en-US" sz="2000"/>
          </a:p>
          <a:p>
            <a:endParaRPr lang="en-US" sz="2000">
              <a:cs typeface="Calibri"/>
            </a:endParaRP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Variable">
            <a:extLst>
              <a:ext uri="{FF2B5EF4-FFF2-40B4-BE49-F238E27FC236}">
                <a16:creationId xmlns:a16="http://schemas.microsoft.com/office/drawing/2014/main" id="{B92D85BF-F159-CD7B-30DF-C1F06ACFD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2426236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s de rochers">
            <a:extLst>
              <a:ext uri="{FF2B5EF4-FFF2-40B4-BE49-F238E27FC236}">
                <a16:creationId xmlns:a16="http://schemas.microsoft.com/office/drawing/2014/main" id="{919DA8BB-6048-7F5C-BA65-CB8BAA292EEA}"/>
              </a:ext>
            </a:extLst>
          </p:cNvPr>
          <p:cNvPicPr>
            <a:picLocks noChangeAspect="1"/>
          </p:cNvPicPr>
          <p:nvPr/>
        </p:nvPicPr>
        <p:blipFill rotWithShape="1">
          <a:blip r:embed="rId2"/>
          <a:srcRect l="14288" r="6610" b="-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BD7DDA-3BA8-61D1-98D9-2545A1A37E42}"/>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a:solidFill>
                  <a:srgbClr val="FFFFFF"/>
                </a:solidFill>
              </a:rPr>
              <a:t>Modify Attributes</a:t>
            </a:r>
          </a:p>
        </p:txBody>
      </p:sp>
    </p:spTree>
    <p:extLst>
      <p:ext uri="{BB962C8B-B14F-4D97-AF65-F5344CB8AC3E}">
        <p14:creationId xmlns:p14="http://schemas.microsoft.com/office/powerpoint/2010/main" val="298156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4CCB8-B1F4-ED62-E329-285101065657}"/>
              </a:ext>
            </a:extLst>
          </p:cNvPr>
          <p:cNvSpPr>
            <a:spLocks noGrp="1"/>
          </p:cNvSpPr>
          <p:nvPr>
            <p:ph type="title"/>
          </p:nvPr>
        </p:nvSpPr>
        <p:spPr>
          <a:xfrm>
            <a:off x="8643193" y="489507"/>
            <a:ext cx="3091607" cy="1655483"/>
          </a:xfrm>
        </p:spPr>
        <p:txBody>
          <a:bodyPr anchor="b">
            <a:normAutofit/>
          </a:bodyPr>
          <a:lstStyle/>
          <a:p>
            <a:r>
              <a:rPr lang="en-US" sz="4000"/>
              <a:t>Multiple Objects</a:t>
            </a:r>
          </a:p>
          <a:p>
            <a:endParaRPr lang="en-US" sz="4000">
              <a:ea typeface="Calibri Light"/>
              <a:cs typeface="Calibri Light"/>
            </a:endParaRPr>
          </a:p>
        </p:txBody>
      </p:sp>
      <p:pic>
        <p:nvPicPr>
          <p:cNvPr id="4" name="Picture 4">
            <a:extLst>
              <a:ext uri="{FF2B5EF4-FFF2-40B4-BE49-F238E27FC236}">
                <a16:creationId xmlns:a16="http://schemas.microsoft.com/office/drawing/2014/main" id="{B6E6D339-7F52-572B-90DD-87D636330537}"/>
              </a:ext>
            </a:extLst>
          </p:cNvPr>
          <p:cNvPicPr>
            <a:picLocks noChangeAspect="1"/>
          </p:cNvPicPr>
          <p:nvPr/>
        </p:nvPicPr>
        <p:blipFill rotWithShape="1">
          <a:blip r:embed="rId2"/>
          <a:srcRect r="274"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49DFB1F5-0D4C-6B71-3F4E-A7A5213533F7}"/>
              </a:ext>
            </a:extLst>
          </p:cNvPr>
          <p:cNvSpPr>
            <a:spLocks noGrp="1"/>
          </p:cNvSpPr>
          <p:nvPr>
            <p:ph idx="1"/>
          </p:nvPr>
        </p:nvSpPr>
        <p:spPr>
          <a:xfrm>
            <a:off x="8643193" y="2418408"/>
            <a:ext cx="2942813" cy="3540265"/>
          </a:xfrm>
        </p:spPr>
        <p:txBody>
          <a:bodyPr vert="horz" lIns="91440" tIns="45720" rIns="91440" bIns="45720" rtlCol="0">
            <a:normAutofit/>
          </a:bodyPr>
          <a:lstStyle/>
          <a:p>
            <a:r>
              <a:rPr lang="en-US" sz="2000">
                <a:ea typeface="+mn-lt"/>
                <a:cs typeface="+mn-lt"/>
              </a:rPr>
              <a:t>If you create multiple objects of one class, you can change the attribute values in one object, without affecting the attribute values in the other</a:t>
            </a:r>
            <a:endParaRPr lang="en-US" sz="2000"/>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0269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CF34C-B57E-894D-64D7-36147E152251}"/>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b="1" kern="1200">
                <a:solidFill>
                  <a:srgbClr val="FFFFFF"/>
                </a:solidFill>
                <a:latin typeface="+mj-lt"/>
                <a:ea typeface="+mj-ea"/>
                <a:cs typeface="+mj-cs"/>
              </a:rPr>
              <a:t>Multiple Attributes</a:t>
            </a:r>
          </a:p>
        </p:txBody>
      </p:sp>
      <p:sp>
        <p:nvSpPr>
          <p:cNvPr id="3" name="Content Placeholder 2">
            <a:extLst>
              <a:ext uri="{FF2B5EF4-FFF2-40B4-BE49-F238E27FC236}">
                <a16:creationId xmlns:a16="http://schemas.microsoft.com/office/drawing/2014/main" id="{8347C6B8-236A-C1BF-47E1-D5DA9747AB4D}"/>
              </a:ext>
            </a:extLst>
          </p:cNvPr>
          <p:cNvSpPr>
            <a:spLocks noGrp="1"/>
          </p:cNvSpPr>
          <p:nvPr>
            <p:ph idx="1"/>
          </p:nvPr>
        </p:nvSpPr>
        <p:spPr>
          <a:xfrm>
            <a:off x="8456522" y="5633765"/>
            <a:ext cx="3408555" cy="87361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You can specify as many attributes as you want:</a:t>
            </a:r>
          </a:p>
        </p:txBody>
      </p:sp>
      <p:pic>
        <p:nvPicPr>
          <p:cNvPr id="4" name="Picture 4">
            <a:extLst>
              <a:ext uri="{FF2B5EF4-FFF2-40B4-BE49-F238E27FC236}">
                <a16:creationId xmlns:a16="http://schemas.microsoft.com/office/drawing/2014/main" id="{181022D5-7B22-874B-160B-4B2E368266C4}"/>
              </a:ext>
            </a:extLst>
          </p:cNvPr>
          <p:cNvPicPr>
            <a:picLocks noChangeAspect="1"/>
          </p:cNvPicPr>
          <p:nvPr/>
        </p:nvPicPr>
        <p:blipFill>
          <a:blip r:embed="rId2"/>
          <a:stretch>
            <a:fillRect/>
          </a:stretch>
        </p:blipFill>
        <p:spPr>
          <a:xfrm>
            <a:off x="1309032" y="390832"/>
            <a:ext cx="9666554" cy="4519114"/>
          </a:xfrm>
          <a:prstGeom prst="rect">
            <a:avLst/>
          </a:prstGeom>
        </p:spPr>
      </p:pic>
    </p:spTree>
    <p:extLst>
      <p:ext uri="{BB962C8B-B14F-4D97-AF65-F5344CB8AC3E}">
        <p14:creationId xmlns:p14="http://schemas.microsoft.com/office/powerpoint/2010/main" val="2407729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670D7-49A0-7B8C-8CA7-08CE17DC5655}"/>
              </a:ext>
            </a:extLst>
          </p:cNvPr>
          <p:cNvSpPr>
            <a:spLocks noGrp="1"/>
          </p:cNvSpPr>
          <p:nvPr>
            <p:ph type="title"/>
          </p:nvPr>
        </p:nvSpPr>
        <p:spPr>
          <a:xfrm>
            <a:off x="8643193" y="489507"/>
            <a:ext cx="3091607" cy="1655483"/>
          </a:xfrm>
        </p:spPr>
        <p:txBody>
          <a:bodyPr anchor="b">
            <a:normAutofit/>
          </a:bodyPr>
          <a:lstStyle/>
          <a:p>
            <a:r>
              <a:rPr lang="en-US" sz="4000" b="1"/>
              <a:t>Static vs. Public</a:t>
            </a:r>
            <a:endParaRPr lang="en-US" sz="4000" b="1">
              <a:cs typeface="Calibri Light"/>
            </a:endParaRPr>
          </a:p>
        </p:txBody>
      </p:sp>
      <p:pic>
        <p:nvPicPr>
          <p:cNvPr id="5" name="Picture 4" descr="A robot using a laptop sitting on a blue chair">
            <a:extLst>
              <a:ext uri="{FF2B5EF4-FFF2-40B4-BE49-F238E27FC236}">
                <a16:creationId xmlns:a16="http://schemas.microsoft.com/office/drawing/2014/main" id="{C1F7F828-D952-7916-31A6-5974EDB0BE7F}"/>
              </a:ext>
            </a:extLst>
          </p:cNvPr>
          <p:cNvPicPr>
            <a:picLocks noChangeAspect="1"/>
          </p:cNvPicPr>
          <p:nvPr/>
        </p:nvPicPr>
        <p:blipFill rotWithShape="1">
          <a:blip r:embed="rId2"/>
          <a:srcRect l="28766" r="4" b="4"/>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8C6EBDC1-74B5-9720-3A27-9E8B17321E0A}"/>
              </a:ext>
            </a:extLst>
          </p:cNvPr>
          <p:cNvSpPr>
            <a:spLocks noGrp="1"/>
          </p:cNvSpPr>
          <p:nvPr>
            <p:ph idx="1"/>
          </p:nvPr>
        </p:nvSpPr>
        <p:spPr>
          <a:xfrm>
            <a:off x="8643193" y="2418408"/>
            <a:ext cx="2942813" cy="3540265"/>
          </a:xfrm>
        </p:spPr>
        <p:txBody>
          <a:bodyPr vert="horz" lIns="91440" tIns="45720" rIns="91440" bIns="45720" rtlCol="0">
            <a:normAutofit/>
          </a:bodyPr>
          <a:lstStyle/>
          <a:p>
            <a:r>
              <a:rPr lang="en-US" sz="1700">
                <a:ea typeface="+mn-lt"/>
                <a:cs typeface="+mn-lt"/>
              </a:rPr>
              <a:t>You will often see Java programs that have either </a:t>
            </a:r>
            <a:r>
              <a:rPr lang="en-US" sz="1700">
                <a:latin typeface="Consolas"/>
              </a:rPr>
              <a:t>static</a:t>
            </a:r>
            <a:r>
              <a:rPr lang="en-US" sz="1700">
                <a:ea typeface="+mn-lt"/>
                <a:cs typeface="+mn-lt"/>
              </a:rPr>
              <a:t> or </a:t>
            </a:r>
            <a:r>
              <a:rPr lang="en-US" sz="1700">
                <a:latin typeface="Consolas"/>
              </a:rPr>
              <a:t>public</a:t>
            </a:r>
            <a:r>
              <a:rPr lang="en-US" sz="1700">
                <a:ea typeface="+mn-lt"/>
                <a:cs typeface="+mn-lt"/>
              </a:rPr>
              <a:t> attributes and methods.</a:t>
            </a:r>
            <a:endParaRPr lang="en-US" sz="1700">
              <a:cs typeface="Calibri" panose="020F0502020204030204"/>
            </a:endParaRPr>
          </a:p>
          <a:p>
            <a:r>
              <a:rPr lang="en-US" sz="1700">
                <a:ea typeface="+mn-lt"/>
                <a:cs typeface="+mn-lt"/>
              </a:rPr>
              <a:t>In the example above, we created a </a:t>
            </a:r>
            <a:r>
              <a:rPr lang="en-US" sz="1700">
                <a:latin typeface="Consolas"/>
              </a:rPr>
              <a:t>static</a:t>
            </a:r>
            <a:r>
              <a:rPr lang="en-US" sz="1700">
                <a:ea typeface="+mn-lt"/>
                <a:cs typeface="+mn-lt"/>
              </a:rPr>
              <a:t> method, which means that it can be accessed without creating an object of the class, unlike </a:t>
            </a:r>
            <a:r>
              <a:rPr lang="en-US" sz="1700">
                <a:latin typeface="Consolas"/>
              </a:rPr>
              <a:t>public</a:t>
            </a:r>
            <a:r>
              <a:rPr lang="en-US" sz="1700">
                <a:ea typeface="+mn-lt"/>
                <a:cs typeface="+mn-lt"/>
              </a:rPr>
              <a:t>, which can only be accessed by objects</a:t>
            </a:r>
            <a:endParaRPr lang="en-US" sz="1700"/>
          </a:p>
          <a:p>
            <a:endParaRPr lang="en-US" sz="1700">
              <a:cs typeface="Calibri"/>
            </a:endParaRP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37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E0BE9-5D8D-73E1-6E53-A44FB3044DD6}"/>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Access Methods With an Object</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5D2B9FCC-1464-EB28-9D76-B55DDF89F62C}"/>
              </a:ext>
            </a:extLst>
          </p:cNvPr>
          <p:cNvSpPr>
            <a:spLocks noGrp="1"/>
          </p:cNvSpPr>
          <p:nvPr>
            <p:ph idx="1"/>
          </p:nvPr>
        </p:nvSpPr>
        <p:spPr>
          <a:xfrm>
            <a:off x="4581727" y="649480"/>
            <a:ext cx="3025303" cy="5546047"/>
          </a:xfrm>
        </p:spPr>
        <p:txBody>
          <a:bodyPr vert="horz" lIns="91440" tIns="45720" rIns="91440" bIns="45720" rtlCol="0" anchor="ctr">
            <a:normAutofit/>
          </a:bodyPr>
          <a:lstStyle/>
          <a:p>
            <a:r>
              <a:rPr lang="en-US" sz="2000">
                <a:ea typeface="+mn-lt"/>
                <a:cs typeface="+mn-lt"/>
              </a:rPr>
              <a:t>Create a Car object named </a:t>
            </a:r>
            <a:r>
              <a:rPr lang="en-US" sz="2000">
                <a:latin typeface="Consolas"/>
              </a:rPr>
              <a:t>myCar</a:t>
            </a:r>
            <a:r>
              <a:rPr lang="en-US" sz="2000">
                <a:ea typeface="+mn-lt"/>
                <a:cs typeface="+mn-lt"/>
              </a:rPr>
              <a:t>. Call the </a:t>
            </a:r>
            <a:r>
              <a:rPr lang="en-US" sz="2000">
                <a:latin typeface="Consolas"/>
              </a:rPr>
              <a:t>fullThrottle()</a:t>
            </a:r>
            <a:r>
              <a:rPr lang="en-US" sz="2000">
                <a:ea typeface="+mn-lt"/>
                <a:cs typeface="+mn-lt"/>
              </a:rPr>
              <a:t> and </a:t>
            </a:r>
            <a:r>
              <a:rPr lang="en-US" sz="2000">
                <a:latin typeface="Consolas"/>
              </a:rPr>
              <a:t>speed()</a:t>
            </a:r>
            <a:r>
              <a:rPr lang="en-US" sz="2000">
                <a:ea typeface="+mn-lt"/>
                <a:cs typeface="+mn-lt"/>
              </a:rPr>
              <a:t> methods on the </a:t>
            </a:r>
            <a:r>
              <a:rPr lang="en-US" sz="2000">
                <a:latin typeface="Consolas"/>
              </a:rPr>
              <a:t>myCar</a:t>
            </a:r>
            <a:r>
              <a:rPr lang="en-US" sz="2000">
                <a:ea typeface="+mn-lt"/>
                <a:cs typeface="+mn-lt"/>
              </a:rPr>
              <a:t> object, and run the program</a:t>
            </a:r>
            <a:endParaRPr lang="en-US" sz="2000"/>
          </a:p>
        </p:txBody>
      </p:sp>
      <p:pic>
        <p:nvPicPr>
          <p:cNvPr id="28" name="Graphic 6" descr="Car">
            <a:extLst>
              <a:ext uri="{FF2B5EF4-FFF2-40B4-BE49-F238E27FC236}">
                <a16:creationId xmlns:a16="http://schemas.microsoft.com/office/drawing/2014/main" id="{5D4B3EA7-A11F-D3C1-7D12-B4C122A069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p:spPr>
      </p:pic>
    </p:spTree>
    <p:extLst>
      <p:ext uri="{BB962C8B-B14F-4D97-AF65-F5344CB8AC3E}">
        <p14:creationId xmlns:p14="http://schemas.microsoft.com/office/powerpoint/2010/main" val="40783313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03953-D7EE-EEDB-C2F6-64AFF768D579}"/>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kern="1200">
                <a:solidFill>
                  <a:schemeClr val="tx1"/>
                </a:solidFill>
                <a:latin typeface="+mj-lt"/>
                <a:ea typeface="+mj-ea"/>
                <a:cs typeface="+mj-cs"/>
              </a:rPr>
              <a:t>Remember</a:t>
            </a:r>
          </a:p>
        </p:txBody>
      </p:sp>
      <p:sp>
        <p:nvSpPr>
          <p:cNvPr id="4" name="TextBox 3">
            <a:extLst>
              <a:ext uri="{FF2B5EF4-FFF2-40B4-BE49-F238E27FC236}">
                <a16:creationId xmlns:a16="http://schemas.microsoft.com/office/drawing/2014/main" id="{507E29D8-6517-DDCC-6961-339B9E817425}"/>
              </a:ext>
            </a:extLst>
          </p:cNvPr>
          <p:cNvSpPr txBox="1"/>
          <p:nvPr/>
        </p:nvSpPr>
        <p:spPr>
          <a:xfrm>
            <a:off x="1144923" y="2405894"/>
            <a:ext cx="5315189" cy="3535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The dot (.) is used to access the object's attributes and methods.</a:t>
            </a:r>
          </a:p>
          <a:p>
            <a:pPr indent="-228600">
              <a:lnSpc>
                <a:spcPct val="90000"/>
              </a:lnSpc>
              <a:spcAft>
                <a:spcPts val="600"/>
              </a:spcAft>
              <a:buFont typeface="Arial" panose="020B0604020202020204" pitchFamily="34" charset="0"/>
              <a:buChar char="•"/>
            </a:pPr>
            <a:r>
              <a:rPr lang="en-US" sz="2000"/>
              <a:t>To call a method in Java, write the method name followed by a set of parentheses </a:t>
            </a:r>
            <a:r>
              <a:rPr lang="en-US" sz="2000" b="1"/>
              <a:t>()</a:t>
            </a:r>
            <a:r>
              <a:rPr lang="en-US" sz="2000"/>
              <a:t>, followed by a semicolon (;).</a:t>
            </a:r>
          </a:p>
          <a:p>
            <a:pPr indent="-228600">
              <a:lnSpc>
                <a:spcPct val="90000"/>
              </a:lnSpc>
              <a:spcAft>
                <a:spcPts val="600"/>
              </a:spcAft>
              <a:buFont typeface="Arial" panose="020B0604020202020204" pitchFamily="34" charset="0"/>
              <a:buChar char="•"/>
            </a:pPr>
            <a:r>
              <a:rPr lang="en-US" sz="2000"/>
              <a:t>A class must have a matching filename (Main and </a:t>
            </a:r>
            <a:r>
              <a:rPr lang="en-US" sz="2000" b="1"/>
              <a:t>Main.java</a:t>
            </a:r>
            <a:r>
              <a:rPr lang="en-US" sz="2000"/>
              <a:t>).</a:t>
            </a: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Head with Gears">
            <a:extLst>
              <a:ext uri="{FF2B5EF4-FFF2-40B4-BE49-F238E27FC236}">
                <a16:creationId xmlns:a16="http://schemas.microsoft.com/office/drawing/2014/main" id="{41E6EFCF-C95F-9461-DCC3-8F656D54DE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263577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E66F0-B92A-137B-8A69-6C8644DC65DF}"/>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Using Multiple Classes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36CB5E79-42DB-26C9-E623-87618C9E6DE9}"/>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it is a good practice to create an object of a class and access it in another class.</a:t>
            </a:r>
            <a:endParaRPr lang="en-US" sz="2000">
              <a:cs typeface="Calibri" panose="020F0502020204030204"/>
            </a:endParaRPr>
          </a:p>
          <a:p>
            <a:r>
              <a:rPr lang="en-US" sz="2000">
                <a:ea typeface="+mn-lt"/>
                <a:cs typeface="+mn-lt"/>
              </a:rPr>
              <a:t>Remember that the name of the java file should match the class name. In this example, we have created two files in the same directory:</a:t>
            </a:r>
            <a:endParaRPr lang="en-US" sz="2000"/>
          </a:p>
          <a:p>
            <a:pPr lvl="1"/>
            <a:r>
              <a:rPr lang="en-US" sz="2000">
                <a:ea typeface="+mn-lt"/>
                <a:cs typeface="+mn-lt"/>
              </a:rPr>
              <a:t>Main.java</a:t>
            </a:r>
            <a:endParaRPr lang="en-US" sz="2000">
              <a:cs typeface="Calibri"/>
            </a:endParaRPr>
          </a:p>
          <a:p>
            <a:pPr lvl="1"/>
            <a:r>
              <a:rPr lang="en-US" sz="2000">
                <a:ea typeface="+mn-lt"/>
                <a:cs typeface="+mn-lt"/>
              </a:rPr>
              <a:t>Second.java</a:t>
            </a:r>
            <a:endParaRPr lang="en-US" sz="2000">
              <a:cs typeface="Calibri"/>
            </a:endParaRPr>
          </a:p>
          <a:p>
            <a:endParaRPr lang="en-US" sz="2000">
              <a:cs typeface="Calibri"/>
            </a:endParaRPr>
          </a:p>
        </p:txBody>
      </p:sp>
    </p:spTree>
    <p:extLst>
      <p:ext uri="{BB962C8B-B14F-4D97-AF65-F5344CB8AC3E}">
        <p14:creationId xmlns:p14="http://schemas.microsoft.com/office/powerpoint/2010/main" val="1260331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662837-6315-1474-0594-9169BA978371}"/>
              </a:ext>
            </a:extLst>
          </p:cNvPr>
          <p:cNvSpPr>
            <a:spLocks noGrp="1"/>
          </p:cNvSpPr>
          <p:nvPr>
            <p:ph type="title"/>
          </p:nvPr>
        </p:nvSpPr>
        <p:spPr>
          <a:xfrm>
            <a:off x="643467" y="321734"/>
            <a:ext cx="10905066" cy="1135737"/>
          </a:xfrm>
        </p:spPr>
        <p:txBody>
          <a:bodyPr>
            <a:normAutofit/>
          </a:bodyPr>
          <a:lstStyle/>
          <a:p>
            <a:endParaRPr lang="en-US" sz="3600"/>
          </a:p>
        </p:txBody>
      </p:sp>
      <p:grpSp>
        <p:nvGrpSpPr>
          <p:cNvPr id="36"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9">
            <a:extLst>
              <a:ext uri="{FF2B5EF4-FFF2-40B4-BE49-F238E27FC236}">
                <a16:creationId xmlns:a16="http://schemas.microsoft.com/office/drawing/2014/main" id="{5B8FAB13-7138-60D6-BA95-1898356AC45B}"/>
              </a:ext>
            </a:extLst>
          </p:cNvPr>
          <p:cNvPicPr>
            <a:picLocks noChangeAspect="1"/>
          </p:cNvPicPr>
          <p:nvPr/>
        </p:nvPicPr>
        <p:blipFill>
          <a:blip r:embed="rId2"/>
          <a:stretch>
            <a:fillRect/>
          </a:stretch>
        </p:blipFill>
        <p:spPr>
          <a:xfrm>
            <a:off x="225935" y="151826"/>
            <a:ext cx="7569446" cy="3188119"/>
          </a:xfrm>
          <a:prstGeom prst="rect">
            <a:avLst/>
          </a:prstGeom>
        </p:spPr>
      </p:pic>
      <p:grpSp>
        <p:nvGrpSpPr>
          <p:cNvPr id="38" name="Group 3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a:extLst>
              <a:ext uri="{FF2B5EF4-FFF2-40B4-BE49-F238E27FC236}">
                <a16:creationId xmlns:a16="http://schemas.microsoft.com/office/drawing/2014/main" id="{384C0759-22B6-0F61-1702-545DD0849D9B}"/>
              </a:ext>
            </a:extLst>
          </p:cNvPr>
          <p:cNvPicPr>
            <a:picLocks noChangeAspect="1"/>
          </p:cNvPicPr>
          <p:nvPr/>
        </p:nvPicPr>
        <p:blipFill>
          <a:blip r:embed="rId3"/>
          <a:stretch>
            <a:fillRect/>
          </a:stretch>
        </p:blipFill>
        <p:spPr>
          <a:xfrm>
            <a:off x="2116351" y="3501635"/>
            <a:ext cx="9646493" cy="2844821"/>
          </a:xfrm>
          <a:prstGeom prst="rect">
            <a:avLst/>
          </a:prstGeom>
        </p:spPr>
      </p:pic>
    </p:spTree>
    <p:extLst>
      <p:ext uri="{BB962C8B-B14F-4D97-AF65-F5344CB8AC3E}">
        <p14:creationId xmlns:p14="http://schemas.microsoft.com/office/powerpoint/2010/main" val="13330379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20BB9-587F-D798-88B6-A4AC750059C6}"/>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Constructors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9E10F340-2BE5-9CDB-CDDE-2AD5A3AF7B06}"/>
              </a:ext>
            </a:extLst>
          </p:cNvPr>
          <p:cNvSpPr>
            <a:spLocks noGrp="1"/>
          </p:cNvSpPr>
          <p:nvPr>
            <p:ph idx="1"/>
          </p:nvPr>
        </p:nvSpPr>
        <p:spPr>
          <a:xfrm>
            <a:off x="1371599" y="2318197"/>
            <a:ext cx="9724031" cy="3683358"/>
          </a:xfrm>
        </p:spPr>
        <p:txBody>
          <a:bodyPr anchor="ctr">
            <a:normAutofit/>
          </a:bodyPr>
          <a:lstStyle/>
          <a:p>
            <a:r>
              <a:rPr lang="en-US" sz="2000" dirty="0">
                <a:ea typeface="+mn-lt"/>
                <a:cs typeface="+mn-lt"/>
              </a:rPr>
              <a:t>A constructor in Java is a </a:t>
            </a:r>
            <a:r>
              <a:rPr lang="en-US" sz="2000" b="1" dirty="0">
                <a:ea typeface="+mn-lt"/>
                <a:cs typeface="+mn-lt"/>
              </a:rPr>
              <a:t>special method</a:t>
            </a:r>
            <a:r>
              <a:rPr lang="en-US" sz="2000" dirty="0">
                <a:ea typeface="+mn-lt"/>
                <a:cs typeface="+mn-lt"/>
              </a:rPr>
              <a:t> that is used to initialize objects. The constructor is called when an object of a class is created. </a:t>
            </a:r>
          </a:p>
          <a:p>
            <a:r>
              <a:rPr lang="en-US" sz="2000" dirty="0">
                <a:ea typeface="+mn-lt"/>
                <a:cs typeface="+mn-lt"/>
              </a:rPr>
              <a:t>It can be used to set initial values for object attributes</a:t>
            </a:r>
            <a:endParaRPr lang="en-US" sz="2000" dirty="0">
              <a:cs typeface="Calibri"/>
            </a:endParaRPr>
          </a:p>
        </p:txBody>
      </p:sp>
    </p:spTree>
    <p:extLst>
      <p:ext uri="{BB962C8B-B14F-4D97-AF65-F5344CB8AC3E}">
        <p14:creationId xmlns:p14="http://schemas.microsoft.com/office/powerpoint/2010/main" val="2947219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26188-AD21-2F09-DC7A-96A4024D447F}"/>
              </a:ext>
            </a:extLst>
          </p:cNvPr>
          <p:cNvSpPr>
            <a:spLocks noGrp="1"/>
          </p:cNvSpPr>
          <p:nvPr>
            <p:ph type="title"/>
          </p:nvPr>
        </p:nvSpPr>
        <p:spPr>
          <a:xfrm>
            <a:off x="1136397" y="502020"/>
            <a:ext cx="5323715" cy="1642970"/>
          </a:xfrm>
        </p:spPr>
        <p:txBody>
          <a:bodyPr anchor="b">
            <a:normAutofit/>
          </a:bodyPr>
          <a:lstStyle/>
          <a:p>
            <a:r>
              <a:rPr lang="en-US" sz="4000">
                <a:cs typeface="Calibri Light"/>
              </a:rPr>
              <a:t>Remember</a:t>
            </a:r>
            <a:endParaRPr lang="en-US" sz="4000"/>
          </a:p>
        </p:txBody>
      </p:sp>
      <p:sp>
        <p:nvSpPr>
          <p:cNvPr id="3" name="Content Placeholder 2">
            <a:extLst>
              <a:ext uri="{FF2B5EF4-FFF2-40B4-BE49-F238E27FC236}">
                <a16:creationId xmlns:a16="http://schemas.microsoft.com/office/drawing/2014/main" id="{BA6B3663-C02E-9DDA-CD2E-F66B336B8FB3}"/>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a:ea typeface="+mn-lt"/>
                <a:cs typeface="+mn-lt"/>
              </a:rPr>
              <a:t>Note that the constructor name must </a:t>
            </a:r>
            <a:r>
              <a:rPr lang="en-US" sz="2000" b="1">
                <a:ea typeface="+mn-lt"/>
                <a:cs typeface="+mn-lt"/>
              </a:rPr>
              <a:t>match the class name</a:t>
            </a:r>
            <a:r>
              <a:rPr lang="en-US" sz="2000">
                <a:ea typeface="+mn-lt"/>
                <a:cs typeface="+mn-lt"/>
              </a:rPr>
              <a:t>, and it cannot have a </a:t>
            </a:r>
            <a:r>
              <a:rPr lang="en-US" sz="2000" b="1">
                <a:ea typeface="+mn-lt"/>
                <a:cs typeface="+mn-lt"/>
              </a:rPr>
              <a:t>return type</a:t>
            </a:r>
            <a:r>
              <a:rPr lang="en-US" sz="2000">
                <a:ea typeface="+mn-lt"/>
                <a:cs typeface="+mn-lt"/>
              </a:rPr>
              <a:t> (like </a:t>
            </a:r>
            <a:r>
              <a:rPr lang="en-US" sz="2000">
                <a:latin typeface="Consolas"/>
              </a:rPr>
              <a:t>void</a:t>
            </a:r>
            <a:r>
              <a:rPr lang="en-US" sz="2000">
                <a:ea typeface="+mn-lt"/>
                <a:cs typeface="+mn-lt"/>
              </a:rPr>
              <a:t>).</a:t>
            </a:r>
            <a:endParaRPr lang="en-US" sz="2000">
              <a:cs typeface="Calibri" panose="020F0502020204030204"/>
            </a:endParaRPr>
          </a:p>
          <a:p>
            <a:r>
              <a:rPr lang="en-US" sz="2000">
                <a:ea typeface="+mn-lt"/>
                <a:cs typeface="+mn-lt"/>
              </a:rPr>
              <a:t>Also note that the constructor is called when the object is created.</a:t>
            </a:r>
            <a:endParaRPr lang="en-US" sz="2000"/>
          </a:p>
          <a:p>
            <a:r>
              <a:rPr lang="en-US" sz="2000">
                <a:ea typeface="+mn-lt"/>
                <a:cs typeface="+mn-lt"/>
              </a:rPr>
              <a:t>All classes have constructors by default: if you do not create a class constructor yourself, Java creates one for you. However, then you are not able to set initial values for object attributes.</a:t>
            </a:r>
            <a:endParaRPr lang="en-US" sz="2000"/>
          </a:p>
          <a:p>
            <a:endParaRPr lang="en-US" sz="2000">
              <a:cs typeface="Calibri"/>
            </a:endParaRPr>
          </a:p>
        </p:txBody>
      </p:sp>
      <p:sp>
        <p:nvSpPr>
          <p:cNvPr id="31"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6" descr="Clipboard">
            <a:extLst>
              <a:ext uri="{FF2B5EF4-FFF2-40B4-BE49-F238E27FC236}">
                <a16:creationId xmlns:a16="http://schemas.microsoft.com/office/drawing/2014/main" id="{8851C8B7-2E96-0D6F-A674-EE4425A4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363443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D7BD86-3441-CC5A-280C-B2858924865B}"/>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Congratulations !!</a:t>
            </a:r>
            <a:br>
              <a:rPr lang="en-US" sz="4800" kern="1200">
                <a:solidFill>
                  <a:srgbClr val="FFFFFF"/>
                </a:solidFill>
                <a:latin typeface="+mj-lt"/>
                <a:ea typeface="+mj-ea"/>
                <a:cs typeface="+mj-cs"/>
              </a:rPr>
            </a:br>
            <a:r>
              <a:rPr lang="en-US" sz="4800" kern="1200">
                <a:solidFill>
                  <a:srgbClr val="FFFFFF"/>
                </a:solidFill>
                <a:latin typeface="+mj-lt"/>
                <a:ea typeface="+mj-ea"/>
                <a:cs typeface="+mj-cs"/>
              </a:rPr>
              <a:t>on your first java program</a:t>
            </a:r>
          </a:p>
        </p:txBody>
      </p:sp>
    </p:spTree>
    <p:extLst>
      <p:ext uri="{BB962C8B-B14F-4D97-AF65-F5344CB8AC3E}">
        <p14:creationId xmlns:p14="http://schemas.microsoft.com/office/powerpoint/2010/main" val="284901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72782-C744-980D-26A7-636A9AAE1BF2}"/>
              </a:ext>
            </a:extLst>
          </p:cNvPr>
          <p:cNvSpPr>
            <a:spLocks noGrp="1"/>
          </p:cNvSpPr>
          <p:nvPr>
            <p:ph type="title"/>
          </p:nvPr>
        </p:nvSpPr>
        <p:spPr>
          <a:xfrm>
            <a:off x="8643193" y="489507"/>
            <a:ext cx="3091607" cy="1655483"/>
          </a:xfrm>
        </p:spPr>
        <p:txBody>
          <a:bodyPr anchor="b">
            <a:normAutofit/>
          </a:bodyPr>
          <a:lstStyle/>
          <a:p>
            <a:r>
              <a:rPr lang="en-US" sz="4000" b="1"/>
              <a:t>Modifiers</a:t>
            </a:r>
            <a:endParaRPr lang="en-US" sz="4000" b="1">
              <a:cs typeface="Calibri Light"/>
            </a:endParaRPr>
          </a:p>
        </p:txBody>
      </p:sp>
      <p:pic>
        <p:nvPicPr>
          <p:cNvPr id="5" name="Picture 4">
            <a:extLst>
              <a:ext uri="{FF2B5EF4-FFF2-40B4-BE49-F238E27FC236}">
                <a16:creationId xmlns:a16="http://schemas.microsoft.com/office/drawing/2014/main" id="{421F7317-2740-800B-9609-7F551BD296CE}"/>
              </a:ext>
            </a:extLst>
          </p:cNvPr>
          <p:cNvPicPr>
            <a:picLocks noChangeAspect="1"/>
          </p:cNvPicPr>
          <p:nvPr/>
        </p:nvPicPr>
        <p:blipFill rotWithShape="1">
          <a:blip r:embed="rId2"/>
          <a:srcRect l="3713" r="29511" b="6256"/>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4121F3D2-D6C0-5F24-8D47-AA7070CD9D29}"/>
              </a:ext>
            </a:extLst>
          </p:cNvPr>
          <p:cNvSpPr>
            <a:spLocks noGrp="1"/>
          </p:cNvSpPr>
          <p:nvPr>
            <p:ph idx="1"/>
          </p:nvPr>
        </p:nvSpPr>
        <p:spPr>
          <a:xfrm>
            <a:off x="8643193" y="2418408"/>
            <a:ext cx="2942813" cy="3540265"/>
          </a:xfrm>
        </p:spPr>
        <p:txBody>
          <a:bodyPr vert="horz" lIns="91440" tIns="45720" rIns="91440" bIns="45720" rtlCol="0">
            <a:normAutofit/>
          </a:bodyPr>
          <a:lstStyle/>
          <a:p>
            <a:r>
              <a:rPr lang="en-US" sz="1600">
                <a:ea typeface="+mn-lt"/>
                <a:cs typeface="+mn-lt"/>
              </a:rPr>
              <a:t>The </a:t>
            </a:r>
            <a:r>
              <a:rPr lang="en-US" sz="1600">
                <a:latin typeface="Consolas"/>
              </a:rPr>
              <a:t>public</a:t>
            </a:r>
            <a:r>
              <a:rPr lang="en-US" sz="1600">
                <a:ea typeface="+mn-lt"/>
                <a:cs typeface="+mn-lt"/>
              </a:rPr>
              <a:t> keyword is an </a:t>
            </a:r>
            <a:r>
              <a:rPr lang="en-US" sz="1600" b="1">
                <a:ea typeface="+mn-lt"/>
                <a:cs typeface="+mn-lt"/>
              </a:rPr>
              <a:t>access modifier</a:t>
            </a:r>
            <a:r>
              <a:rPr lang="en-US" sz="1600">
                <a:ea typeface="+mn-lt"/>
                <a:cs typeface="+mn-lt"/>
              </a:rPr>
              <a:t>, meaning that it is used to set the access level for classes, attributes, methods and constructors.</a:t>
            </a:r>
            <a:endParaRPr lang="en-US" sz="1600">
              <a:cs typeface="Calibri" panose="020F0502020204030204"/>
            </a:endParaRPr>
          </a:p>
          <a:p>
            <a:r>
              <a:rPr lang="en-US" sz="1600">
                <a:ea typeface="+mn-lt"/>
                <a:cs typeface="+mn-lt"/>
              </a:rPr>
              <a:t>We divide modifiers into two groups:</a:t>
            </a:r>
            <a:endParaRPr lang="en-US" sz="1600"/>
          </a:p>
          <a:p>
            <a:pPr lvl="1"/>
            <a:r>
              <a:rPr lang="en-US" sz="1600" b="1">
                <a:ea typeface="+mn-lt"/>
                <a:cs typeface="+mn-lt"/>
              </a:rPr>
              <a:t>Access Modifiers</a:t>
            </a:r>
            <a:r>
              <a:rPr lang="en-US" sz="1600">
                <a:ea typeface="+mn-lt"/>
                <a:cs typeface="+mn-lt"/>
              </a:rPr>
              <a:t> - controls the access level</a:t>
            </a:r>
            <a:endParaRPr lang="en-US" sz="1600">
              <a:cs typeface="Calibri"/>
            </a:endParaRPr>
          </a:p>
          <a:p>
            <a:pPr lvl="1"/>
            <a:r>
              <a:rPr lang="en-US" sz="1600" b="1">
                <a:ea typeface="+mn-lt"/>
                <a:cs typeface="+mn-lt"/>
              </a:rPr>
              <a:t>Non-Access Modifiers</a:t>
            </a:r>
            <a:r>
              <a:rPr lang="en-US" sz="1600">
                <a:ea typeface="+mn-lt"/>
                <a:cs typeface="+mn-lt"/>
              </a:rPr>
              <a:t> - do not control access level, but provides other functionality</a:t>
            </a:r>
            <a:endParaRPr lang="en-US" sz="1600">
              <a:cs typeface="Calibri"/>
            </a:endParaRPr>
          </a:p>
          <a:p>
            <a:endParaRPr lang="en-US" sz="1600">
              <a:cs typeface="Calibri"/>
            </a:endParaRP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564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1C75F-4845-301D-F30A-D3BBC67F110B}"/>
              </a:ext>
            </a:extLst>
          </p:cNvPr>
          <p:cNvSpPr>
            <a:spLocks noGrp="1"/>
          </p:cNvSpPr>
          <p:nvPr>
            <p:ph type="title"/>
          </p:nvPr>
        </p:nvSpPr>
        <p:spPr>
          <a:xfrm>
            <a:off x="1371599" y="5510253"/>
            <a:ext cx="9895951" cy="1033669"/>
          </a:xfrm>
        </p:spPr>
        <p:txBody>
          <a:bodyPr>
            <a:normAutofit/>
          </a:bodyPr>
          <a:lstStyle/>
          <a:p>
            <a:r>
              <a:rPr lang="en-US" sz="3700">
                <a:solidFill>
                  <a:srgbClr val="FFFFFF"/>
                </a:solidFill>
                <a:ea typeface="+mj-lt"/>
                <a:cs typeface="+mj-lt"/>
              </a:rPr>
              <a:t>For </a:t>
            </a:r>
            <a:r>
              <a:rPr lang="en-US" sz="3700" b="1">
                <a:solidFill>
                  <a:srgbClr val="FFFFFF"/>
                </a:solidFill>
                <a:ea typeface="+mj-lt"/>
                <a:cs typeface="+mj-lt"/>
              </a:rPr>
              <a:t>classes</a:t>
            </a:r>
            <a:r>
              <a:rPr lang="en-US" sz="3700">
                <a:solidFill>
                  <a:srgbClr val="FFFFFF"/>
                </a:solidFill>
                <a:ea typeface="+mj-lt"/>
                <a:cs typeface="+mj-lt"/>
              </a:rPr>
              <a:t>, you can use either </a:t>
            </a:r>
            <a:r>
              <a:rPr lang="en-US" sz="3700">
                <a:solidFill>
                  <a:srgbClr val="FFFFFF"/>
                </a:solidFill>
                <a:latin typeface="Consolas"/>
              </a:rPr>
              <a:t>public</a:t>
            </a:r>
            <a:r>
              <a:rPr lang="en-US" sz="3700">
                <a:solidFill>
                  <a:srgbClr val="FFFFFF"/>
                </a:solidFill>
                <a:ea typeface="+mj-lt"/>
                <a:cs typeface="+mj-lt"/>
              </a:rPr>
              <a:t> or </a:t>
            </a:r>
            <a:r>
              <a:rPr lang="en-US" sz="3700" i="1">
                <a:solidFill>
                  <a:srgbClr val="FFFFFF"/>
                </a:solidFill>
                <a:ea typeface="+mj-lt"/>
                <a:cs typeface="+mj-lt"/>
              </a:rPr>
              <a:t>default</a:t>
            </a:r>
            <a:endParaRPr lang="en-US" sz="3700">
              <a:solidFill>
                <a:srgbClr val="FFFFFF"/>
              </a:solidFill>
            </a:endParaRPr>
          </a:p>
        </p:txBody>
      </p:sp>
      <p:pic>
        <p:nvPicPr>
          <p:cNvPr id="4" name="Picture 4">
            <a:extLst>
              <a:ext uri="{FF2B5EF4-FFF2-40B4-BE49-F238E27FC236}">
                <a16:creationId xmlns:a16="http://schemas.microsoft.com/office/drawing/2014/main" id="{E2390F86-9511-D789-0B3F-EE80E91D8DB4}"/>
              </a:ext>
            </a:extLst>
          </p:cNvPr>
          <p:cNvPicPr>
            <a:picLocks noChangeAspect="1"/>
          </p:cNvPicPr>
          <p:nvPr/>
        </p:nvPicPr>
        <p:blipFill>
          <a:blip r:embed="rId2"/>
          <a:stretch>
            <a:fillRect/>
          </a:stretch>
        </p:blipFill>
        <p:spPr>
          <a:xfrm>
            <a:off x="1940256" y="1449181"/>
            <a:ext cx="8311487" cy="1122050"/>
          </a:xfrm>
          <a:prstGeom prst="rect">
            <a:avLst/>
          </a:prstGeom>
        </p:spPr>
      </p:pic>
    </p:spTree>
    <p:extLst>
      <p:ext uri="{BB962C8B-B14F-4D97-AF65-F5344CB8AC3E}">
        <p14:creationId xmlns:p14="http://schemas.microsoft.com/office/powerpoint/2010/main" val="21470505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C9A226-1444-3ADD-CCCD-728C0BF0437A}"/>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a:t>Non-Access Modifiers</a:t>
            </a:r>
          </a:p>
          <a:p>
            <a:endParaRPr lang="en-US" sz="3600" b="1"/>
          </a:p>
        </p:txBody>
      </p:sp>
      <p:sp>
        <p:nvSpPr>
          <p:cNvPr id="6" name="TextBox 5">
            <a:extLst>
              <a:ext uri="{FF2B5EF4-FFF2-40B4-BE49-F238E27FC236}">
                <a16:creationId xmlns:a16="http://schemas.microsoft.com/office/drawing/2014/main" id="{B9109C8F-6373-51CB-5140-C8F2756531C9}"/>
              </a:ext>
            </a:extLst>
          </p:cNvPr>
          <p:cNvSpPr txBox="1"/>
          <p:nvPr/>
        </p:nvSpPr>
        <p:spPr>
          <a:xfrm>
            <a:off x="643469" y="1782981"/>
            <a:ext cx="4008384" cy="439398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t>Abstract</a:t>
            </a:r>
            <a:r>
              <a:rPr lang="en-US" sz="2000"/>
              <a:t>: Can only be used in an abstract class, and can only be used on methods. The method does not have a body, for example </a:t>
            </a:r>
            <a:r>
              <a:rPr lang="en-US" sz="2000" b="1"/>
              <a:t>abstract void run();</a:t>
            </a:r>
            <a:r>
              <a:rPr lang="en-US" sz="2000"/>
              <a:t>. The body is provided by the subclass (inherited from)</a:t>
            </a:r>
          </a:p>
        </p:txBody>
      </p:sp>
      <p:grpSp>
        <p:nvGrpSpPr>
          <p:cNvPr id="21" name="Group 1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5">
            <a:extLst>
              <a:ext uri="{FF2B5EF4-FFF2-40B4-BE49-F238E27FC236}">
                <a16:creationId xmlns:a16="http://schemas.microsoft.com/office/drawing/2014/main" id="{760ACFAB-F25A-35A0-1469-39B82BA07BAD}"/>
              </a:ext>
            </a:extLst>
          </p:cNvPr>
          <p:cNvPicPr>
            <a:picLocks noChangeAspect="1"/>
          </p:cNvPicPr>
          <p:nvPr/>
        </p:nvPicPr>
        <p:blipFill>
          <a:blip r:embed="rId2"/>
          <a:stretch>
            <a:fillRect/>
          </a:stretch>
        </p:blipFill>
        <p:spPr>
          <a:xfrm>
            <a:off x="4128506" y="3337402"/>
            <a:ext cx="7765304" cy="1281810"/>
          </a:xfrm>
          <a:prstGeom prst="rect">
            <a:avLst/>
          </a:prstGeom>
        </p:spPr>
      </p:pic>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01A17378-CA8F-813F-4B5C-3B5FED241D21}"/>
              </a:ext>
            </a:extLst>
          </p:cNvPr>
          <p:cNvPicPr>
            <a:picLocks noGrp="1" noChangeAspect="1"/>
          </p:cNvPicPr>
          <p:nvPr>
            <p:ph idx="1"/>
          </p:nvPr>
        </p:nvPicPr>
        <p:blipFill>
          <a:blip r:embed="rId3"/>
          <a:stretch>
            <a:fillRect/>
          </a:stretch>
        </p:blipFill>
        <p:spPr>
          <a:xfrm>
            <a:off x="4128508" y="4627380"/>
            <a:ext cx="7765306" cy="807642"/>
          </a:xfrm>
          <a:prstGeom prst="rect">
            <a:avLst/>
          </a:prstGeom>
        </p:spPr>
      </p:pic>
    </p:spTree>
    <p:extLst>
      <p:ext uri="{BB962C8B-B14F-4D97-AF65-F5344CB8AC3E}">
        <p14:creationId xmlns:p14="http://schemas.microsoft.com/office/powerpoint/2010/main" val="2434899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22AE2-4D90-9FC1-6017-7B98C6165AD6}"/>
              </a:ext>
            </a:extLst>
          </p:cNvPr>
          <p:cNvSpPr>
            <a:spLocks noGrp="1"/>
          </p:cNvSpPr>
          <p:nvPr>
            <p:ph type="title"/>
          </p:nvPr>
        </p:nvSpPr>
        <p:spPr>
          <a:xfrm>
            <a:off x="1371599" y="294538"/>
            <a:ext cx="9895951" cy="1033669"/>
          </a:xfrm>
        </p:spPr>
        <p:txBody>
          <a:bodyPr>
            <a:normAutofit/>
          </a:bodyPr>
          <a:lstStyle/>
          <a:p>
            <a:r>
              <a:rPr lang="en-US" sz="4000" b="1">
                <a:solidFill>
                  <a:srgbClr val="FFFFFF"/>
                </a:solidFill>
              </a:rPr>
              <a:t>Encapsulation</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AB6AEB0B-7007-27BE-874E-EFCE48768B7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dirty="0">
                <a:ea typeface="+mn-lt"/>
                <a:cs typeface="+mn-lt"/>
              </a:rPr>
              <a:t>The meaning of </a:t>
            </a:r>
            <a:r>
              <a:rPr lang="en-US" sz="2000" b="1" dirty="0">
                <a:ea typeface="+mn-lt"/>
                <a:cs typeface="+mn-lt"/>
              </a:rPr>
              <a:t>Encapsulation</a:t>
            </a:r>
            <a:r>
              <a:rPr lang="en-US" sz="2000" dirty="0">
                <a:ea typeface="+mn-lt"/>
                <a:cs typeface="+mn-lt"/>
              </a:rPr>
              <a:t>, is to make sure that "sensitive" data is hidden from users. To achieve this, you must:</a:t>
            </a:r>
            <a:endParaRPr lang="en-US" sz="2000" dirty="0">
              <a:cs typeface="Calibri" panose="020F0502020204030204"/>
            </a:endParaRPr>
          </a:p>
          <a:p>
            <a:pPr lvl="1"/>
            <a:r>
              <a:rPr lang="en-US" sz="2000" dirty="0">
                <a:ea typeface="+mn-lt"/>
                <a:cs typeface="+mn-lt"/>
              </a:rPr>
              <a:t>declare class variables/attributes as </a:t>
            </a:r>
            <a:r>
              <a:rPr lang="en-US" sz="2000" dirty="0">
                <a:latin typeface="Consolas"/>
              </a:rPr>
              <a:t>private</a:t>
            </a:r>
            <a:endParaRPr lang="en-US" sz="2000" dirty="0">
              <a:cs typeface="Calibri"/>
            </a:endParaRPr>
          </a:p>
          <a:p>
            <a:pPr lvl="1"/>
            <a:r>
              <a:rPr lang="en-US" sz="2000" dirty="0">
                <a:ea typeface="+mn-lt"/>
                <a:cs typeface="+mn-lt"/>
              </a:rPr>
              <a:t>provide public </a:t>
            </a:r>
            <a:r>
              <a:rPr lang="en-US" sz="2000" b="1" dirty="0">
                <a:ea typeface="+mn-lt"/>
                <a:cs typeface="+mn-lt"/>
              </a:rPr>
              <a:t>get</a:t>
            </a:r>
            <a:r>
              <a:rPr lang="en-US" sz="2000" dirty="0">
                <a:ea typeface="+mn-lt"/>
                <a:cs typeface="+mn-lt"/>
              </a:rPr>
              <a:t> and </a:t>
            </a:r>
            <a:r>
              <a:rPr lang="en-US" sz="2000" b="1" dirty="0">
                <a:ea typeface="+mn-lt"/>
                <a:cs typeface="+mn-lt"/>
              </a:rPr>
              <a:t>set</a:t>
            </a:r>
            <a:r>
              <a:rPr lang="en-US" sz="2000" dirty="0">
                <a:ea typeface="+mn-lt"/>
                <a:cs typeface="+mn-lt"/>
              </a:rPr>
              <a:t> methods to access and update the value of a </a:t>
            </a:r>
            <a:r>
              <a:rPr lang="en-US" sz="2000" dirty="0">
                <a:latin typeface="Consolas"/>
              </a:rPr>
              <a:t>private</a:t>
            </a:r>
            <a:r>
              <a:rPr lang="en-US" sz="2000" dirty="0">
                <a:ea typeface="+mn-lt"/>
                <a:cs typeface="+mn-lt"/>
              </a:rPr>
              <a:t> variable</a:t>
            </a:r>
            <a:endParaRPr lang="en-US" sz="2000" dirty="0">
              <a:cs typeface="Calibri"/>
            </a:endParaRPr>
          </a:p>
          <a:p>
            <a:endParaRPr lang="en-US" sz="2000">
              <a:cs typeface="Calibri"/>
            </a:endParaRPr>
          </a:p>
        </p:txBody>
      </p:sp>
    </p:spTree>
    <p:extLst>
      <p:ext uri="{BB962C8B-B14F-4D97-AF65-F5344CB8AC3E}">
        <p14:creationId xmlns:p14="http://schemas.microsoft.com/office/powerpoint/2010/main" val="2305044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D7031-E9C4-25BB-B8F4-FDB6909A79D6}"/>
              </a:ext>
            </a:extLst>
          </p:cNvPr>
          <p:cNvSpPr>
            <a:spLocks noGrp="1"/>
          </p:cNvSpPr>
          <p:nvPr>
            <p:ph type="title"/>
          </p:nvPr>
        </p:nvSpPr>
        <p:spPr>
          <a:xfrm>
            <a:off x="1136397" y="502021"/>
            <a:ext cx="9688296" cy="1642969"/>
          </a:xfrm>
        </p:spPr>
        <p:txBody>
          <a:bodyPr anchor="b">
            <a:normAutofit/>
          </a:bodyPr>
          <a:lstStyle/>
          <a:p>
            <a:r>
              <a:rPr lang="en-US" sz="4000" b="1"/>
              <a:t>Get and Set</a:t>
            </a:r>
            <a:endParaRPr lang="en-US" sz="4000" b="1">
              <a:cs typeface="Calibri Light"/>
            </a:endParaRPr>
          </a:p>
        </p:txBody>
      </p:sp>
      <p:sp>
        <p:nvSpPr>
          <p:cNvPr id="3" name="Content Placeholder 2">
            <a:extLst>
              <a:ext uri="{FF2B5EF4-FFF2-40B4-BE49-F238E27FC236}">
                <a16:creationId xmlns:a16="http://schemas.microsoft.com/office/drawing/2014/main" id="{E81BC9E2-0FF4-47F2-0009-72AEFCEDC85A}"/>
              </a:ext>
            </a:extLst>
          </p:cNvPr>
          <p:cNvSpPr>
            <a:spLocks noGrp="1"/>
          </p:cNvSpPr>
          <p:nvPr>
            <p:ph idx="1"/>
          </p:nvPr>
        </p:nvSpPr>
        <p:spPr>
          <a:xfrm>
            <a:off x="1136397" y="2418409"/>
            <a:ext cx="9688296" cy="3454358"/>
          </a:xfrm>
        </p:spPr>
        <p:txBody>
          <a:bodyPr vert="horz" lIns="91440" tIns="45720" rIns="91440" bIns="45720" rtlCol="0" anchor="t">
            <a:normAutofit/>
          </a:bodyPr>
          <a:lstStyle/>
          <a:p>
            <a:r>
              <a:rPr lang="en-US" sz="2000">
                <a:ea typeface="+mn-lt"/>
                <a:cs typeface="+mn-lt"/>
              </a:rPr>
              <a:t> </a:t>
            </a:r>
            <a:r>
              <a:rPr lang="en-US" sz="2000">
                <a:latin typeface="Consolas"/>
              </a:rPr>
              <a:t>private</a:t>
            </a:r>
            <a:r>
              <a:rPr lang="en-US" sz="2000">
                <a:ea typeface="+mn-lt"/>
                <a:cs typeface="+mn-lt"/>
              </a:rPr>
              <a:t> variables can only be accessed within the same class (an outside class has no access to it). However, it is possible to access them if we provide public </a:t>
            </a:r>
            <a:r>
              <a:rPr lang="en-US" sz="2000" b="1">
                <a:ea typeface="+mn-lt"/>
                <a:cs typeface="+mn-lt"/>
              </a:rPr>
              <a:t>get</a:t>
            </a:r>
            <a:r>
              <a:rPr lang="en-US" sz="2000">
                <a:ea typeface="+mn-lt"/>
                <a:cs typeface="+mn-lt"/>
              </a:rPr>
              <a:t> and </a:t>
            </a:r>
            <a:r>
              <a:rPr lang="en-US" sz="2000" b="1">
                <a:ea typeface="+mn-lt"/>
                <a:cs typeface="+mn-lt"/>
              </a:rPr>
              <a:t>set</a:t>
            </a:r>
            <a:r>
              <a:rPr lang="en-US" sz="2000">
                <a:ea typeface="+mn-lt"/>
                <a:cs typeface="+mn-lt"/>
              </a:rPr>
              <a:t> methods.</a:t>
            </a:r>
            <a:endParaRPr lang="en-US" sz="2000">
              <a:cs typeface="Calibri" panose="020F0502020204030204"/>
            </a:endParaRPr>
          </a:p>
          <a:p>
            <a:r>
              <a:rPr lang="en-US" sz="2000">
                <a:ea typeface="+mn-lt"/>
                <a:cs typeface="+mn-lt"/>
              </a:rPr>
              <a:t>The </a:t>
            </a:r>
            <a:r>
              <a:rPr lang="en-US" sz="2000">
                <a:latin typeface="Consolas"/>
              </a:rPr>
              <a:t>get</a:t>
            </a:r>
            <a:r>
              <a:rPr lang="en-US" sz="2000">
                <a:ea typeface="+mn-lt"/>
                <a:cs typeface="+mn-lt"/>
              </a:rPr>
              <a:t> method returns the variable value, and the </a:t>
            </a:r>
            <a:r>
              <a:rPr lang="en-US" sz="2000">
                <a:latin typeface="Consolas"/>
              </a:rPr>
              <a:t>set</a:t>
            </a:r>
            <a:r>
              <a:rPr lang="en-US" sz="2000">
                <a:ea typeface="+mn-lt"/>
                <a:cs typeface="+mn-lt"/>
              </a:rPr>
              <a:t> method sets the value.</a:t>
            </a:r>
            <a:endParaRPr lang="en-US" sz="2000"/>
          </a:p>
          <a:p>
            <a:endParaRPr lang="en-US" sz="2000">
              <a:cs typeface="Calibri"/>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642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C81657-C15D-229B-6839-687A2730C66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Get and Set</a:t>
            </a:r>
          </a:p>
        </p:txBody>
      </p:sp>
      <p:pic>
        <p:nvPicPr>
          <p:cNvPr id="4" name="Picture 4">
            <a:extLst>
              <a:ext uri="{FF2B5EF4-FFF2-40B4-BE49-F238E27FC236}">
                <a16:creationId xmlns:a16="http://schemas.microsoft.com/office/drawing/2014/main" id="{72ED0992-E4A5-192F-A49A-42E33A1DCF97}"/>
              </a:ext>
            </a:extLst>
          </p:cNvPr>
          <p:cNvPicPr>
            <a:picLocks noChangeAspect="1"/>
          </p:cNvPicPr>
          <p:nvPr/>
        </p:nvPicPr>
        <p:blipFill rotWithShape="1">
          <a:blip r:embed="rId2"/>
          <a:srcRect r="20219" b="1"/>
          <a:stretch/>
        </p:blipFill>
        <p:spPr>
          <a:xfrm>
            <a:off x="4502428" y="576079"/>
            <a:ext cx="7225748" cy="5705841"/>
          </a:xfrm>
          <a:prstGeom prst="rect">
            <a:avLst/>
          </a:prstGeom>
        </p:spPr>
      </p:pic>
    </p:spTree>
    <p:extLst>
      <p:ext uri="{BB962C8B-B14F-4D97-AF65-F5344CB8AC3E}">
        <p14:creationId xmlns:p14="http://schemas.microsoft.com/office/powerpoint/2010/main" val="9985234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72BC7-CCA8-688E-DD39-3C49229061CD}"/>
              </a:ext>
            </a:extLst>
          </p:cNvPr>
          <p:cNvSpPr>
            <a:spLocks noGrp="1"/>
          </p:cNvSpPr>
          <p:nvPr>
            <p:ph type="title"/>
          </p:nvPr>
        </p:nvSpPr>
        <p:spPr>
          <a:xfrm>
            <a:off x="1136398" y="502021"/>
            <a:ext cx="5427525" cy="1667997"/>
          </a:xfrm>
        </p:spPr>
        <p:txBody>
          <a:bodyPr vert="horz" lIns="91440" tIns="45720" rIns="91440" bIns="45720" rtlCol="0" anchor="b">
            <a:normAutofit/>
          </a:bodyPr>
          <a:lstStyle/>
          <a:p>
            <a:r>
              <a:rPr lang="en-US" sz="4000" b="1"/>
              <a:t>Why Encapsulation?</a:t>
            </a:r>
          </a:p>
        </p:txBody>
      </p:sp>
      <p:sp>
        <p:nvSpPr>
          <p:cNvPr id="4" name="TextBox 3">
            <a:extLst>
              <a:ext uri="{FF2B5EF4-FFF2-40B4-BE49-F238E27FC236}">
                <a16:creationId xmlns:a16="http://schemas.microsoft.com/office/drawing/2014/main" id="{D1B5EC55-DCF5-BF62-A241-6F647F7D5173}"/>
              </a:ext>
            </a:extLst>
          </p:cNvPr>
          <p:cNvSpPr txBox="1"/>
          <p:nvPr/>
        </p:nvSpPr>
        <p:spPr>
          <a:xfrm>
            <a:off x="1136398" y="2405467"/>
            <a:ext cx="5427526" cy="3535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Better control of class attributes and methods</a:t>
            </a:r>
          </a:p>
          <a:p>
            <a:pPr indent="-228600">
              <a:lnSpc>
                <a:spcPct val="90000"/>
              </a:lnSpc>
              <a:spcAft>
                <a:spcPts val="600"/>
              </a:spcAft>
              <a:buFont typeface="Arial" panose="020B0604020202020204" pitchFamily="34" charset="0"/>
              <a:buChar char="•"/>
            </a:pPr>
            <a:r>
              <a:rPr lang="en-US" sz="2000"/>
              <a:t>Class attributes can be made </a:t>
            </a:r>
            <a:r>
              <a:rPr lang="en-US" sz="2000" b="1"/>
              <a:t>read-only</a:t>
            </a:r>
            <a:r>
              <a:rPr lang="en-US" sz="2000"/>
              <a:t> (if you only use the get method), or </a:t>
            </a:r>
            <a:r>
              <a:rPr lang="en-US" sz="2000" b="1"/>
              <a:t>write-only</a:t>
            </a:r>
            <a:r>
              <a:rPr lang="en-US" sz="2000"/>
              <a:t> (if you only use the set method)</a:t>
            </a:r>
          </a:p>
          <a:p>
            <a:pPr indent="-228600">
              <a:lnSpc>
                <a:spcPct val="90000"/>
              </a:lnSpc>
              <a:spcAft>
                <a:spcPts val="600"/>
              </a:spcAft>
              <a:buFont typeface="Arial" panose="020B0604020202020204" pitchFamily="34" charset="0"/>
              <a:buChar char="•"/>
            </a:pPr>
            <a:r>
              <a:rPr lang="en-US" sz="2000"/>
              <a:t>Flexible: the programmer can change one part of the code without affecting other parts</a:t>
            </a:r>
          </a:p>
          <a:p>
            <a:pPr indent="-228600">
              <a:lnSpc>
                <a:spcPct val="90000"/>
              </a:lnSpc>
              <a:spcAft>
                <a:spcPts val="600"/>
              </a:spcAft>
              <a:buFont typeface="Arial" panose="020B0604020202020204" pitchFamily="34" charset="0"/>
              <a:buChar char="•"/>
            </a:pPr>
            <a:r>
              <a:rPr lang="en-US" sz="2000"/>
              <a:t>Increased security of data</a:t>
            </a:r>
          </a:p>
        </p:txBody>
      </p:sp>
      <p:pic>
        <p:nvPicPr>
          <p:cNvPr id="5" name="Picture 4" descr="Wood human figure">
            <a:extLst>
              <a:ext uri="{FF2B5EF4-FFF2-40B4-BE49-F238E27FC236}">
                <a16:creationId xmlns:a16="http://schemas.microsoft.com/office/drawing/2014/main" id="{FB58097A-BED5-0E37-0676-BECD85B2E465}"/>
              </a:ext>
            </a:extLst>
          </p:cNvPr>
          <p:cNvPicPr>
            <a:picLocks noChangeAspect="1"/>
          </p:cNvPicPr>
          <p:nvPr/>
        </p:nvPicPr>
        <p:blipFill rotWithShape="1">
          <a:blip r:embed="rId2"/>
          <a:srcRect r="33250" b="-1"/>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7"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519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8108B-0191-7AC8-B71D-94C2155149C5}"/>
              </a:ext>
            </a:extLst>
          </p:cNvPr>
          <p:cNvSpPr>
            <a:spLocks noGrp="1"/>
          </p:cNvSpPr>
          <p:nvPr>
            <p:ph type="title"/>
          </p:nvPr>
        </p:nvSpPr>
        <p:spPr>
          <a:xfrm>
            <a:off x="1136398" y="502021"/>
            <a:ext cx="5427525" cy="1667997"/>
          </a:xfrm>
        </p:spPr>
        <p:txBody>
          <a:bodyPr vert="horz" lIns="91440" tIns="45720" rIns="91440" bIns="45720" rtlCol="0" anchor="b">
            <a:normAutofit/>
          </a:bodyPr>
          <a:lstStyle/>
          <a:p>
            <a:r>
              <a:rPr lang="en-US" sz="4000" b="1" kern="1200">
                <a:solidFill>
                  <a:schemeClr val="tx1"/>
                </a:solidFill>
                <a:latin typeface="+mj-lt"/>
                <a:ea typeface="+mj-ea"/>
                <a:cs typeface="+mj-cs"/>
              </a:rPr>
              <a:t>Java Packages &amp; API</a:t>
            </a:r>
          </a:p>
        </p:txBody>
      </p:sp>
      <p:sp>
        <p:nvSpPr>
          <p:cNvPr id="4" name="TextBox 3">
            <a:extLst>
              <a:ext uri="{FF2B5EF4-FFF2-40B4-BE49-F238E27FC236}">
                <a16:creationId xmlns:a16="http://schemas.microsoft.com/office/drawing/2014/main" id="{5C0969F1-F4C8-5226-A983-B3F43B695EE2}"/>
              </a:ext>
            </a:extLst>
          </p:cNvPr>
          <p:cNvSpPr txBox="1"/>
          <p:nvPr/>
        </p:nvSpPr>
        <p:spPr>
          <a:xfrm>
            <a:off x="1144923" y="2405894"/>
            <a:ext cx="5315189" cy="35350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 package in Java is used to group related classes. Think of it as </a:t>
            </a:r>
            <a:r>
              <a:rPr lang="en-US" sz="2000" b="1"/>
              <a:t>a folder in a file directory</a:t>
            </a:r>
            <a:r>
              <a:rPr lang="en-US" sz="2000"/>
              <a:t>. We use packages to avoid name conflicts, and to write a better maintainable code. Packages are divided into two categories:</a:t>
            </a:r>
          </a:p>
          <a:p>
            <a:pPr indent="-228600">
              <a:lnSpc>
                <a:spcPct val="90000"/>
              </a:lnSpc>
              <a:spcAft>
                <a:spcPts val="600"/>
              </a:spcAft>
              <a:buFont typeface="Arial" panose="020B0604020202020204" pitchFamily="34" charset="0"/>
              <a:buChar char="•"/>
            </a:pPr>
            <a:r>
              <a:rPr lang="en-US" sz="2000"/>
              <a:t>Built-in Packages (packages from the Java API)</a:t>
            </a:r>
          </a:p>
          <a:p>
            <a:pPr indent="-228600">
              <a:lnSpc>
                <a:spcPct val="90000"/>
              </a:lnSpc>
              <a:spcAft>
                <a:spcPts val="600"/>
              </a:spcAft>
              <a:buFont typeface="Arial" panose="020B0604020202020204" pitchFamily="34" charset="0"/>
              <a:buChar char="•"/>
            </a:pPr>
            <a:r>
              <a:rPr lang="en-US" sz="2000"/>
              <a:t>User-defined Packages (create your own packages)</a:t>
            </a:r>
          </a:p>
        </p:txBody>
      </p:sp>
      <p:sp>
        <p:nvSpPr>
          <p:cNvPr id="46" name="Rectangle 3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ile of carboard boxes">
            <a:extLst>
              <a:ext uri="{FF2B5EF4-FFF2-40B4-BE49-F238E27FC236}">
                <a16:creationId xmlns:a16="http://schemas.microsoft.com/office/drawing/2014/main" id="{7B8E10CB-0CE6-4B6D-9754-D6A9AE0F24EA}"/>
              </a:ext>
            </a:extLst>
          </p:cNvPr>
          <p:cNvPicPr>
            <a:picLocks noChangeAspect="1"/>
          </p:cNvPicPr>
          <p:nvPr/>
        </p:nvPicPr>
        <p:blipFill rotWithShape="1">
          <a:blip r:embed="rId2"/>
          <a:srcRect l="14346" r="18904" b="-1"/>
          <a:stretch/>
        </p:blipFill>
        <p:spPr>
          <a:xfrm>
            <a:off x="7075967" y="1359661"/>
            <a:ext cx="4170530" cy="4170570"/>
          </a:xfrm>
          <a:prstGeom prst="rect">
            <a:avLst/>
          </a:prstGeom>
        </p:spPr>
      </p:pic>
    </p:spTree>
    <p:extLst>
      <p:ext uri="{BB962C8B-B14F-4D97-AF65-F5344CB8AC3E}">
        <p14:creationId xmlns:p14="http://schemas.microsoft.com/office/powerpoint/2010/main" val="29268063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EFD16-DD49-B4E6-959A-E2117D14326A}"/>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Built-in Packages</a:t>
            </a:r>
            <a:endParaRPr lang="en-US" sz="4000" b="1">
              <a:solidFill>
                <a:srgbClr val="FFFFFF"/>
              </a:solidFill>
              <a:cs typeface="Calibri Light"/>
            </a:endParaRPr>
          </a:p>
        </p:txBody>
      </p:sp>
      <p:sp>
        <p:nvSpPr>
          <p:cNvPr id="3" name="Content Placeholder 2">
            <a:extLst>
              <a:ext uri="{FF2B5EF4-FFF2-40B4-BE49-F238E27FC236}">
                <a16:creationId xmlns:a16="http://schemas.microsoft.com/office/drawing/2014/main" id="{4C31ECD1-0590-1D4C-2F09-AC77DB059676}"/>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The Java API is a library of prewritten classes, that are free to use, included in the Java Development Environment.</a:t>
            </a:r>
          </a:p>
          <a:p>
            <a:r>
              <a:rPr lang="en-US" sz="2000">
                <a:ea typeface="+mn-lt"/>
                <a:cs typeface="+mn-lt"/>
              </a:rPr>
              <a:t>The library contains components for managing input, database programming, and much much more.</a:t>
            </a:r>
          </a:p>
          <a:p>
            <a:r>
              <a:rPr lang="en-US" sz="2000">
                <a:ea typeface="+mn-lt"/>
                <a:cs typeface="+mn-lt"/>
              </a:rPr>
              <a:t>The library is divided into </a:t>
            </a:r>
            <a:r>
              <a:rPr lang="en-US" sz="2000" b="1">
                <a:ea typeface="+mn-lt"/>
                <a:cs typeface="+mn-lt"/>
              </a:rPr>
              <a:t>packages</a:t>
            </a:r>
            <a:r>
              <a:rPr lang="en-US" sz="2000">
                <a:ea typeface="+mn-lt"/>
                <a:cs typeface="+mn-lt"/>
              </a:rPr>
              <a:t> and </a:t>
            </a:r>
            <a:r>
              <a:rPr lang="en-US" sz="2000" b="1">
                <a:ea typeface="+mn-lt"/>
                <a:cs typeface="+mn-lt"/>
              </a:rPr>
              <a:t>classes</a:t>
            </a:r>
            <a:r>
              <a:rPr lang="en-US" sz="2000">
                <a:ea typeface="+mn-lt"/>
                <a:cs typeface="+mn-lt"/>
              </a:rPr>
              <a:t>. Meaning you can either import a single class (along with its methods and attributes), or a whole package that contain all the classes that belong to the specified package.</a:t>
            </a:r>
            <a:endParaRPr lang="en-US" sz="2000">
              <a:cs typeface="Calibri"/>
            </a:endParaRPr>
          </a:p>
          <a:p>
            <a:r>
              <a:rPr lang="en-US" sz="2000">
                <a:ea typeface="+mn-lt"/>
                <a:cs typeface="+mn-lt"/>
              </a:rPr>
              <a:t>To use a class or a package from the library, you need to use the </a:t>
            </a:r>
            <a:r>
              <a:rPr lang="en-US" sz="2000">
                <a:latin typeface="Consolas"/>
                <a:cs typeface="Calibri"/>
              </a:rPr>
              <a:t>import</a:t>
            </a:r>
            <a:r>
              <a:rPr lang="en-US" sz="2000">
                <a:ea typeface="+mn-lt"/>
                <a:cs typeface="+mn-lt"/>
              </a:rPr>
              <a:t> keyword</a:t>
            </a:r>
            <a:endParaRPr lang="en-US" sz="2000"/>
          </a:p>
          <a:p>
            <a:endParaRPr lang="en-US" sz="2000">
              <a:cs typeface="Calibri"/>
            </a:endParaRPr>
          </a:p>
        </p:txBody>
      </p:sp>
    </p:spTree>
    <p:extLst>
      <p:ext uri="{BB962C8B-B14F-4D97-AF65-F5344CB8AC3E}">
        <p14:creationId xmlns:p14="http://schemas.microsoft.com/office/powerpoint/2010/main" val="362995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87C9B64-C948-A236-2387-72EE3055C533}"/>
              </a:ext>
            </a:extLst>
          </p:cNvPr>
          <p:cNvPicPr>
            <a:picLocks noGrp="1" noChangeAspect="1"/>
          </p:cNvPicPr>
          <p:nvPr>
            <p:ph idx="1"/>
          </p:nvPr>
        </p:nvPicPr>
        <p:blipFill>
          <a:blip r:embed="rId2"/>
          <a:stretch>
            <a:fillRect/>
          </a:stretch>
        </p:blipFill>
        <p:spPr>
          <a:xfrm>
            <a:off x="1910367" y="457200"/>
            <a:ext cx="8371266" cy="5943600"/>
          </a:xfrm>
          <a:prstGeom prst="rect">
            <a:avLst/>
          </a:prstGeom>
        </p:spPr>
      </p:pic>
    </p:spTree>
    <p:extLst>
      <p:ext uri="{BB962C8B-B14F-4D97-AF65-F5344CB8AC3E}">
        <p14:creationId xmlns:p14="http://schemas.microsoft.com/office/powerpoint/2010/main" val="26802296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130</Slides>
  <Notes>0</Notes>
  <HiddenSlides>0</HiddenSlides>
  <ScaleCrop>false</ScaleCrop>
  <HeadingPairs>
    <vt:vector size="4" baseType="variant">
      <vt:variant>
        <vt:lpstr>Theme</vt:lpstr>
      </vt:variant>
      <vt:variant>
        <vt:i4>1</vt:i4>
      </vt:variant>
      <vt:variant>
        <vt:lpstr>Slide Titles</vt:lpstr>
      </vt:variant>
      <vt:variant>
        <vt:i4>130</vt:i4>
      </vt:variant>
    </vt:vector>
  </HeadingPairs>
  <TitlesOfParts>
    <vt:vector size="131" baseType="lpstr">
      <vt:lpstr>office theme</vt:lpstr>
      <vt:lpstr>Java</vt:lpstr>
      <vt:lpstr>What is Java?</vt:lpstr>
      <vt:lpstr>History of Java </vt:lpstr>
      <vt:lpstr>What is Java Used For? </vt:lpstr>
      <vt:lpstr>What is Java-Based Upon?</vt:lpstr>
      <vt:lpstr>Hello, World!</vt:lpstr>
      <vt:lpstr>Java Naming Convention</vt:lpstr>
      <vt:lpstr>CamelCase in Java naming conventions </vt:lpstr>
      <vt:lpstr>Congratulations !! on your first java program</vt:lpstr>
      <vt:lpstr>Java Concept and Features</vt:lpstr>
      <vt:lpstr>Java Concepts </vt:lpstr>
      <vt:lpstr>Object</vt:lpstr>
      <vt:lpstr>Class</vt:lpstr>
      <vt:lpstr>Constructor</vt:lpstr>
      <vt:lpstr>Inheritance</vt:lpstr>
      <vt:lpstr>Polymorphism</vt:lpstr>
      <vt:lpstr>Abstraction</vt:lpstr>
      <vt:lpstr>Encapsulation</vt:lpstr>
      <vt:lpstr>Java Features</vt:lpstr>
      <vt:lpstr>Java Features</vt:lpstr>
      <vt:lpstr>Components of Java</vt:lpstr>
      <vt:lpstr>Working Of Your Java Program</vt:lpstr>
      <vt:lpstr>Relationship between JVM, JRE, and JDK. </vt:lpstr>
      <vt:lpstr>JVM</vt:lpstr>
      <vt:lpstr>JVM</vt:lpstr>
      <vt:lpstr>JRE</vt:lpstr>
      <vt:lpstr>JDK</vt:lpstr>
      <vt:lpstr>To run Java Programs, just the Java Run-time Environment would be enough, but why the complete JDK?</vt:lpstr>
      <vt:lpstr>Architecture of JDK in Java </vt:lpstr>
      <vt:lpstr>PowerPoint Presentation</vt:lpstr>
      <vt:lpstr>Components of JDK in Java </vt:lpstr>
      <vt:lpstr>Components of JDK in Java </vt:lpstr>
      <vt:lpstr>Reserved Keyword</vt:lpstr>
      <vt:lpstr>Reserved Keywords</vt:lpstr>
      <vt:lpstr>What if we use keyword as className</vt:lpstr>
      <vt:lpstr> Variables </vt:lpstr>
      <vt:lpstr>Variables</vt:lpstr>
      <vt:lpstr>Local Variable</vt:lpstr>
      <vt:lpstr> Instance Variable </vt:lpstr>
      <vt:lpstr>Static variable</vt:lpstr>
      <vt:lpstr> Types of variables in java </vt:lpstr>
      <vt:lpstr>Data Types in Java </vt:lpstr>
      <vt:lpstr>Primitive Data Types</vt:lpstr>
      <vt:lpstr>Data-Types</vt:lpstr>
      <vt:lpstr> Operators </vt:lpstr>
      <vt:lpstr>PowerPoint Presentation</vt:lpstr>
      <vt:lpstr>Unary Operator</vt:lpstr>
      <vt:lpstr> Unary Operator </vt:lpstr>
      <vt:lpstr>Assignment Operator</vt:lpstr>
      <vt:lpstr>Left-Shift Operator</vt:lpstr>
      <vt:lpstr>Right-Shift Operator</vt:lpstr>
      <vt:lpstr>Logical-and (&amp;&amp;)</vt:lpstr>
      <vt:lpstr>Logical-Or (||)</vt:lpstr>
      <vt:lpstr>Ternary Operator</vt:lpstr>
      <vt:lpstr>Control Statements | Control Flow in Java </vt:lpstr>
      <vt:lpstr>Types of control flow statements.</vt:lpstr>
      <vt:lpstr> If Statement </vt:lpstr>
      <vt:lpstr>If Statement</vt:lpstr>
      <vt:lpstr>If-else</vt:lpstr>
      <vt:lpstr>If else If ladder</vt:lpstr>
      <vt:lpstr>Nested If</vt:lpstr>
      <vt:lpstr>Fields</vt:lpstr>
      <vt:lpstr>Fields</vt:lpstr>
      <vt:lpstr>Methods</vt:lpstr>
      <vt:lpstr>Methods</vt:lpstr>
      <vt:lpstr>A method can also be called multiple times:</vt:lpstr>
      <vt:lpstr>Fields vs Methods</vt:lpstr>
      <vt:lpstr>PowerPoint Presentation</vt:lpstr>
      <vt:lpstr>Method Parameters </vt:lpstr>
      <vt:lpstr>Overloading</vt:lpstr>
      <vt:lpstr>Scope</vt:lpstr>
      <vt:lpstr>Block Scope</vt:lpstr>
      <vt:lpstr>Block Scope </vt:lpstr>
      <vt:lpstr>Recursion</vt:lpstr>
      <vt:lpstr>Recursion</vt:lpstr>
      <vt:lpstr>Java Classes/Objects</vt:lpstr>
      <vt:lpstr>Create an Object</vt:lpstr>
      <vt:lpstr>Attributes</vt:lpstr>
      <vt:lpstr>Accessing Attributes</vt:lpstr>
      <vt:lpstr>Modify Attributes</vt:lpstr>
      <vt:lpstr>Multiple Objects </vt:lpstr>
      <vt:lpstr>Multiple Attributes</vt:lpstr>
      <vt:lpstr>Static vs. Public</vt:lpstr>
      <vt:lpstr>Access Methods With an Object</vt:lpstr>
      <vt:lpstr>Remember</vt:lpstr>
      <vt:lpstr>Using Multiple Classes</vt:lpstr>
      <vt:lpstr>PowerPoint Presentation</vt:lpstr>
      <vt:lpstr>Constructors</vt:lpstr>
      <vt:lpstr>Remember</vt:lpstr>
      <vt:lpstr>Modifiers</vt:lpstr>
      <vt:lpstr>For classes, you can use either public or default</vt:lpstr>
      <vt:lpstr>Non-Access Modifiers </vt:lpstr>
      <vt:lpstr>Encapsulation</vt:lpstr>
      <vt:lpstr>Get and Set</vt:lpstr>
      <vt:lpstr>Get and Set</vt:lpstr>
      <vt:lpstr>Why Encapsulation?</vt:lpstr>
      <vt:lpstr>Java Packages &amp; API</vt:lpstr>
      <vt:lpstr>Built-in Packages</vt:lpstr>
      <vt:lpstr>PowerPoint Presentation</vt:lpstr>
      <vt:lpstr>Import a Package</vt:lpstr>
      <vt:lpstr>Inheritance (Subclass and Superclass)</vt:lpstr>
      <vt:lpstr>The final Keyword</vt:lpstr>
      <vt:lpstr>Polymorphism</vt:lpstr>
      <vt:lpstr>Remember</vt:lpstr>
      <vt:lpstr>Inner Classes</vt:lpstr>
      <vt:lpstr>Private Inner Class</vt:lpstr>
      <vt:lpstr>Static Inner Class</vt:lpstr>
      <vt:lpstr>Access Outer Class From Inner Class</vt:lpstr>
      <vt:lpstr>Abstraction</vt:lpstr>
      <vt:lpstr>Abstraction</vt:lpstr>
      <vt:lpstr>Why And When To Use Abstract Classes and Methods?</vt:lpstr>
      <vt:lpstr>Interface</vt:lpstr>
      <vt:lpstr>Interface  </vt:lpstr>
      <vt:lpstr>Note:</vt:lpstr>
      <vt:lpstr>Why And When To Use Interfaces?</vt:lpstr>
      <vt:lpstr>Multiple Interfaces</vt:lpstr>
      <vt:lpstr>Enums</vt:lpstr>
      <vt:lpstr>Enum vs Class</vt:lpstr>
      <vt:lpstr>When To Use Enums?</vt:lpstr>
      <vt:lpstr>User Input (Scanner)</vt:lpstr>
      <vt:lpstr>Input Types</vt:lpstr>
      <vt:lpstr>Exceptions</vt:lpstr>
      <vt:lpstr>Exceptions</vt:lpstr>
      <vt:lpstr>Java try and catch</vt:lpstr>
      <vt:lpstr>Finally</vt:lpstr>
      <vt:lpstr>Finally</vt:lpstr>
      <vt:lpstr>The throw keyword</vt:lpstr>
      <vt:lpstr>Throw Keyword</vt:lpstr>
      <vt:lpstr>GoodLuck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dc:title>
  <dc:creator/>
  <cp:revision>482</cp:revision>
  <dcterms:created xsi:type="dcterms:W3CDTF">2022-10-17T21:37:24Z</dcterms:created>
  <dcterms:modified xsi:type="dcterms:W3CDTF">2022-10-21T04:03:09Z</dcterms:modified>
</cp:coreProperties>
</file>